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4" r:id="rId3"/>
    <p:sldId id="256" r:id="rId4"/>
    <p:sldId id="266" r:id="rId5"/>
    <p:sldId id="267" r:id="rId6"/>
    <p:sldId id="323" r:id="rId7"/>
    <p:sldId id="268" r:id="rId8"/>
    <p:sldId id="315" r:id="rId9"/>
    <p:sldId id="269" r:id="rId10"/>
    <p:sldId id="270" r:id="rId11"/>
    <p:sldId id="316" r:id="rId12"/>
    <p:sldId id="271" r:id="rId13"/>
    <p:sldId id="318" r:id="rId14"/>
    <p:sldId id="317" r:id="rId15"/>
    <p:sldId id="319" r:id="rId16"/>
    <p:sldId id="320" r:id="rId17"/>
    <p:sldId id="274" r:id="rId18"/>
    <p:sldId id="275" r:id="rId19"/>
    <p:sldId id="314" r:id="rId20"/>
    <p:sldId id="321" r:id="rId21"/>
    <p:sldId id="322" r:id="rId22"/>
    <p:sldId id="276" r:id="rId23"/>
    <p:sldId id="277" r:id="rId24"/>
    <p:sldId id="278"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04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0053AA9-CAB2-424A-B42C-94FDDB466D27}" type="datetimeFigureOut">
              <a:rPr lang="en-US" smtClean="0"/>
              <a:t>6/2/2021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172007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0053AA9-CAB2-424A-B42C-94FDDB466D27}" type="datetimeFigureOut">
              <a:rPr lang="en-US" smtClean="0"/>
              <a:t>6/2/2021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15004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0053AA9-CAB2-424A-B42C-94FDDB466D27}" type="datetimeFigureOut">
              <a:rPr lang="en-US" smtClean="0"/>
              <a:t>6/2/2021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201508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087645-83A6-4F4A-AFFE-DCB5097D27D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762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E68317-B134-49AD-A5FF-56C9728F103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98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CF351-C44E-4824-B07E-8A2E431919D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593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8003E6-8093-4648-9EFE-22C6A256EAE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55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A1C1C9-1F3B-45F4-B2C8-7E2E1CB42CB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882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CA275B-0524-473F-B573-42D630E030D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67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BFCFF4-C4A2-4474-A873-C1440740C79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2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0D1BA2-1958-4DAE-A528-1B6AFFB114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76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0053AA9-CAB2-424A-B42C-94FDDB466D27}" type="datetimeFigureOut">
              <a:rPr lang="en-US" smtClean="0"/>
              <a:t>6/2/2021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55476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DB5350-854F-4B13-AD75-CC49B6405E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0779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B64008-7F67-4E6A-A8FA-7A6F658C38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519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50A56F-3880-4214-BAD6-3D6250616EB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165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C160507-FA2E-44BF-9E1A-BC2E4CED343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925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86EF31-3360-4710-A91A-16452EF6A9F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990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1DDED59-7E13-4965-9D74-7A7BD0DA859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666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0053AA9-CAB2-424A-B42C-94FDDB466D27}" type="datetimeFigureOut">
              <a:rPr lang="en-US" smtClean="0"/>
              <a:t>6/2/2021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210807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0053AA9-CAB2-424A-B42C-94FDDB466D27}" type="datetimeFigureOut">
              <a:rPr lang="en-US" smtClean="0"/>
              <a:t>6/2/2021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29305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0053AA9-CAB2-424A-B42C-94FDDB466D27}" type="datetimeFigureOut">
              <a:rPr lang="en-US" smtClean="0"/>
              <a:t>6/2/2021</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237605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0053AA9-CAB2-424A-B42C-94FDDB466D27}" type="datetimeFigureOut">
              <a:rPr lang="en-US" smtClean="0"/>
              <a:t>6/2/2021</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50625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0053AA9-CAB2-424A-B42C-94FDDB466D27}" type="datetimeFigureOut">
              <a:rPr lang="en-US" smtClean="0"/>
              <a:t>6/2/2021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392887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0053AA9-CAB2-424A-B42C-94FDDB466D27}" type="datetimeFigureOut">
              <a:rPr lang="en-US" smtClean="0"/>
              <a:t>6/2/2021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102925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0053AA9-CAB2-424A-B42C-94FDDB466D27}" type="datetimeFigureOut">
              <a:rPr lang="en-US" smtClean="0"/>
              <a:t>6/2/2021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DE37671-BDAA-4F6C-8FED-04E3D00BF45D}" type="slidenum">
              <a:rPr lang="en-US" smtClean="0"/>
              <a:t>‹#›</a:t>
            </a:fld>
            <a:endParaRPr lang="en-US"/>
          </a:p>
        </p:txBody>
      </p:sp>
    </p:spTree>
    <p:extLst>
      <p:ext uri="{BB962C8B-B14F-4D97-AF65-F5344CB8AC3E}">
        <p14:creationId xmlns:p14="http://schemas.microsoft.com/office/powerpoint/2010/main" val="164435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53AA9-CAB2-424A-B42C-94FDDB466D27}" type="datetimeFigureOut">
              <a:rPr lang="en-US" smtClean="0"/>
              <a:t>6/2/2021</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37671-BDAA-4F6C-8FED-04E3D00BF45D}" type="slidenum">
              <a:rPr lang="en-US" smtClean="0"/>
              <a:t>‹#›</a:t>
            </a:fld>
            <a:endParaRPr lang="en-US"/>
          </a:p>
        </p:txBody>
      </p:sp>
    </p:spTree>
    <p:extLst>
      <p:ext uri="{BB962C8B-B14F-4D97-AF65-F5344CB8AC3E}">
        <p14:creationId xmlns:p14="http://schemas.microsoft.com/office/powerpoint/2010/main" val="228867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lgn="r" fontAlgn="base">
              <a:spcBef>
                <a:spcPct val="0"/>
              </a:spcBef>
              <a:spcAft>
                <a:spcPct val="0"/>
              </a:spcAft>
              <a:defRPr/>
            </a:pPr>
            <a:fld id="{98ED0757-8729-4207-B78B-E090C397690E}" type="slidenum">
              <a:rPr lang="ar-SA">
                <a:solidFill>
                  <a:srgbClr val="000000"/>
                </a:solidFill>
              </a:rPr>
              <a:pPr algn="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64644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5078313"/>
          </a:xfrm>
          <a:prstGeom prst="rect">
            <a:avLst/>
          </a:prstGeom>
        </p:spPr>
        <p:txBody>
          <a:bodyPr wrap="square">
            <a:spAutoFit/>
          </a:bodyPr>
          <a:lstStyle/>
          <a:p>
            <a:pPr algn="ctr"/>
            <a:r>
              <a:rPr lang="ar-IQ" sz="5400" dirty="0">
                <a:solidFill>
                  <a:schemeClr val="bg1"/>
                </a:solidFill>
              </a:rPr>
              <a:t>امراض النبات </a:t>
            </a:r>
          </a:p>
          <a:p>
            <a:pPr algn="ctr"/>
            <a:r>
              <a:rPr lang="ar-IQ" sz="5400" dirty="0">
                <a:solidFill>
                  <a:schemeClr val="bg1"/>
                </a:solidFill>
              </a:rPr>
              <a:t>محاضرات الجزء العملي</a:t>
            </a:r>
          </a:p>
          <a:p>
            <a:pPr algn="ctr"/>
            <a:r>
              <a:rPr lang="ar-IQ" sz="5400" dirty="0">
                <a:solidFill>
                  <a:schemeClr val="bg1"/>
                </a:solidFill>
              </a:rPr>
              <a:t>المرحلة الثالثة / قسم الوقاية</a:t>
            </a:r>
          </a:p>
          <a:p>
            <a:pPr algn="ctr"/>
            <a:r>
              <a:rPr lang="ar-IQ" sz="5400" dirty="0">
                <a:solidFill>
                  <a:schemeClr val="bg1"/>
                </a:solidFill>
              </a:rPr>
              <a:t>اعداد </a:t>
            </a:r>
          </a:p>
          <a:p>
            <a:pPr algn="ctr"/>
            <a:r>
              <a:rPr lang="ar-IQ" sz="5400" dirty="0">
                <a:solidFill>
                  <a:schemeClr val="bg1"/>
                </a:solidFill>
              </a:rPr>
              <a:t>م. علاء عودة مانع </a:t>
            </a:r>
          </a:p>
          <a:p>
            <a:pPr algn="ctr"/>
            <a:r>
              <a:rPr lang="ar-IQ" sz="5400" dirty="0">
                <a:solidFill>
                  <a:schemeClr val="bg1"/>
                </a:solidFill>
              </a:rPr>
              <a:t>المحاضرة </a:t>
            </a:r>
            <a:r>
              <a:rPr lang="ar-IQ" sz="5400" dirty="0" smtClean="0">
                <a:solidFill>
                  <a:schemeClr val="bg1"/>
                </a:solidFill>
              </a:rPr>
              <a:t>الرابعة</a:t>
            </a:r>
            <a:endParaRPr lang="ar-IQ" sz="5400" dirty="0">
              <a:solidFill>
                <a:schemeClr val="bg1"/>
              </a:solidFill>
            </a:endParaRPr>
          </a:p>
        </p:txBody>
      </p:sp>
    </p:spTree>
    <p:extLst>
      <p:ext uri="{BB962C8B-B14F-4D97-AF65-F5344CB8AC3E}">
        <p14:creationId xmlns:p14="http://schemas.microsoft.com/office/powerpoint/2010/main" val="218313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65666"/>
            <a:ext cx="9144000" cy="6889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3648" y="-3363"/>
            <a:ext cx="3724096" cy="646331"/>
          </a:xfrm>
          <a:prstGeom prst="rect">
            <a:avLst/>
          </a:prstGeom>
        </p:spPr>
        <p:txBody>
          <a:bodyPr wrap="none">
            <a:spAutoFit/>
          </a:bodyPr>
          <a:lstStyle/>
          <a:p>
            <a:r>
              <a:rPr lang="en-US" sz="3600" b="1" i="1" dirty="0" err="1"/>
              <a:t>Bremia</a:t>
            </a:r>
            <a:r>
              <a:rPr lang="en-US" sz="3600" b="1" i="1" dirty="0"/>
              <a:t> </a:t>
            </a:r>
            <a:r>
              <a:rPr lang="en-US" sz="3600" b="1" i="1" dirty="0" err="1"/>
              <a:t>lactucae</a:t>
            </a:r>
            <a:endParaRPr lang="en-US" sz="3600" b="1" i="1" dirty="0"/>
          </a:p>
        </p:txBody>
      </p:sp>
    </p:spTree>
    <p:extLst>
      <p:ext uri="{BB962C8B-B14F-4D97-AF65-F5344CB8AC3E}">
        <p14:creationId xmlns:p14="http://schemas.microsoft.com/office/powerpoint/2010/main" val="27857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مستطيل 4"/>
          <p:cNvSpPr>
            <a:spLocks noChangeArrowheads="1"/>
          </p:cNvSpPr>
          <p:nvPr/>
        </p:nvSpPr>
        <p:spPr bwMode="auto">
          <a:xfrm>
            <a:off x="-3412" y="5509264"/>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fontAlgn="base">
              <a:spcBef>
                <a:spcPct val="0"/>
              </a:spcBef>
              <a:spcAft>
                <a:spcPct val="0"/>
              </a:spcAft>
            </a:pPr>
            <a:r>
              <a:rPr lang="ar-IQ" sz="2400" b="1" dirty="0">
                <a:solidFill>
                  <a:srgbClr val="FFFFFF"/>
                </a:solidFill>
              </a:rPr>
              <a:t>أعراض الإصابة بمرض البياض الزغبي في الخس والتي تتلخص </a:t>
            </a:r>
            <a:r>
              <a:rPr lang="ar-SA" sz="2400" b="1" dirty="0">
                <a:solidFill>
                  <a:srgbClr val="FFFFFF"/>
                </a:solidFill>
              </a:rPr>
              <a:t>في ظهور بقع صفراء </a:t>
            </a:r>
            <a:r>
              <a:rPr lang="ar-SA" sz="2400" b="1" dirty="0" smtClean="0">
                <a:solidFill>
                  <a:srgbClr val="FFFFFF"/>
                </a:solidFill>
              </a:rPr>
              <a:t>على </a:t>
            </a:r>
            <a:r>
              <a:rPr lang="ar-SA" sz="2400" b="1" dirty="0">
                <a:solidFill>
                  <a:srgbClr val="FFFFFF"/>
                </a:solidFill>
              </a:rPr>
              <a:t>السطح العلوي للورقة يقابلها على السطح السفلى نمو زغبي ابيض اللون عبارة عن حوامل الأكياس </a:t>
            </a:r>
            <a:r>
              <a:rPr lang="ar-SA" sz="2400" b="1" dirty="0" smtClean="0">
                <a:solidFill>
                  <a:srgbClr val="FFFFFF"/>
                </a:solidFill>
              </a:rPr>
              <a:t>البوغية</a:t>
            </a:r>
            <a:r>
              <a:rPr lang="en-US" sz="2400" b="1" dirty="0" smtClean="0">
                <a:solidFill>
                  <a:srgbClr val="FFFFFF"/>
                </a:solidFill>
              </a:rPr>
              <a:t> </a:t>
            </a:r>
            <a:r>
              <a:rPr lang="ar-IQ" sz="2400" b="1" dirty="0" smtClean="0">
                <a:solidFill>
                  <a:srgbClr val="FFFFFF"/>
                </a:solidFill>
              </a:rPr>
              <a:t>للفطر</a:t>
            </a:r>
            <a:r>
              <a:rPr lang="en-US" sz="2400" b="1" dirty="0" smtClean="0">
                <a:solidFill>
                  <a:srgbClr val="FFFFFF"/>
                </a:solidFill>
              </a:rPr>
              <a:t> </a:t>
            </a:r>
            <a:r>
              <a:rPr lang="ar-IQ" sz="2400" b="1" dirty="0" smtClean="0">
                <a:solidFill>
                  <a:srgbClr val="FFFFFF"/>
                </a:solidFill>
              </a:rPr>
              <a:t> </a:t>
            </a:r>
            <a:r>
              <a:rPr lang="en-US" sz="2400" b="1" i="1" dirty="0" err="1">
                <a:solidFill>
                  <a:srgbClr val="FFFFFF"/>
                </a:solidFill>
              </a:rPr>
              <a:t>Bremia</a:t>
            </a:r>
            <a:r>
              <a:rPr lang="en-US" sz="2400" b="1" i="1" dirty="0">
                <a:solidFill>
                  <a:srgbClr val="FFFFFF"/>
                </a:solidFill>
              </a:rPr>
              <a:t> </a:t>
            </a:r>
            <a:r>
              <a:rPr lang="en-US" sz="2400" b="1" i="1" dirty="0" err="1">
                <a:solidFill>
                  <a:srgbClr val="FFFFFF"/>
                </a:solidFill>
              </a:rPr>
              <a:t>lactucae</a:t>
            </a:r>
            <a:r>
              <a:rPr lang="en-US" sz="2400" b="1" i="1" dirty="0">
                <a:solidFill>
                  <a:srgbClr val="FFFFFF"/>
                </a:solidFill>
              </a:rPr>
              <a:t> </a:t>
            </a:r>
            <a:endParaRPr lang="ar-IQ" sz="2400" i="1"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9"/>
            <a:ext cx="9144000" cy="530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22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buNone/>
            </a:pPr>
            <a:r>
              <a:rPr lang="ar-IQ" sz="2800" b="1" dirty="0" smtClean="0">
                <a:solidFill>
                  <a:srgbClr val="FFFF00"/>
                </a:solidFill>
              </a:rPr>
              <a:t>3. البياض </a:t>
            </a:r>
            <a:r>
              <a:rPr lang="ar-IQ" sz="2800" b="1" dirty="0">
                <a:solidFill>
                  <a:srgbClr val="FFFF00"/>
                </a:solidFill>
              </a:rPr>
              <a:t>الزغبي في الخيار </a:t>
            </a:r>
            <a:r>
              <a:rPr lang="ar-IQ" sz="2800" b="1" dirty="0" smtClean="0">
                <a:solidFill>
                  <a:srgbClr val="FFFF00"/>
                </a:solidFill>
              </a:rPr>
              <a:t>    </a:t>
            </a:r>
          </a:p>
          <a:p>
            <a:pPr marL="0" indent="0">
              <a:buNone/>
            </a:pPr>
            <a:r>
              <a:rPr lang="ar-IQ" sz="2800" dirty="0" smtClean="0">
                <a:solidFill>
                  <a:srgbClr val="FFFF00"/>
                </a:solidFill>
              </a:rPr>
              <a:t>المسبب :   </a:t>
            </a:r>
            <a:r>
              <a:rPr lang="en-US" sz="2800" i="1" dirty="0" err="1">
                <a:solidFill>
                  <a:srgbClr val="FFFF00"/>
                </a:solidFill>
              </a:rPr>
              <a:t>Pseudoperonospora</a:t>
            </a:r>
            <a:r>
              <a:rPr lang="en-US" sz="2800" i="1" dirty="0">
                <a:solidFill>
                  <a:srgbClr val="FFFF00"/>
                </a:solidFill>
              </a:rPr>
              <a:t> </a:t>
            </a:r>
            <a:r>
              <a:rPr lang="en-US" sz="2800" i="1" dirty="0" err="1">
                <a:solidFill>
                  <a:srgbClr val="FFFF00"/>
                </a:solidFill>
              </a:rPr>
              <a:t>cubensis</a:t>
            </a:r>
            <a:r>
              <a:rPr lang="en-US" dirty="0">
                <a:solidFill>
                  <a:schemeClr val="bg1"/>
                </a:solidFill>
              </a:rPr>
              <a:t/>
            </a:r>
            <a:br>
              <a:rPr lang="en-US" dirty="0">
                <a:solidFill>
                  <a:schemeClr val="bg1"/>
                </a:solidFill>
              </a:rPr>
            </a:br>
            <a:r>
              <a:rPr lang="ar-IQ" dirty="0" smtClean="0">
                <a:solidFill>
                  <a:schemeClr val="bg1"/>
                </a:solidFill>
              </a:rPr>
              <a:t> </a:t>
            </a:r>
          </a:p>
          <a:p>
            <a:pPr marL="0" indent="0">
              <a:buNone/>
            </a:pPr>
            <a:r>
              <a:rPr lang="ar-IQ" dirty="0" smtClean="0">
                <a:solidFill>
                  <a:schemeClr val="bg1"/>
                </a:solidFill>
              </a:rPr>
              <a:t>حوامل </a:t>
            </a:r>
            <a:r>
              <a:rPr lang="ar-IQ" dirty="0">
                <a:solidFill>
                  <a:schemeClr val="bg1"/>
                </a:solidFill>
              </a:rPr>
              <a:t>الأكياس </a:t>
            </a:r>
            <a:r>
              <a:rPr lang="ar-IQ" dirty="0" err="1">
                <a:solidFill>
                  <a:schemeClr val="bg1"/>
                </a:solidFill>
              </a:rPr>
              <a:t>السيورانجية</a:t>
            </a:r>
            <a:r>
              <a:rPr lang="ar-IQ" dirty="0">
                <a:solidFill>
                  <a:schemeClr val="bg1"/>
                </a:solidFill>
              </a:rPr>
              <a:t> يكون تفرعها احادي او ثنائي أي وسطا بينهما و يكون سبورات متحركة لم يلاحظ الطور الجنسي لهذا الجنس </a:t>
            </a:r>
            <a:endParaRPr lang="ar-IQ" dirty="0" smtClean="0">
              <a:solidFill>
                <a:schemeClr val="bg1"/>
              </a:solidFill>
            </a:endParaRPr>
          </a:p>
          <a:p>
            <a:pPr marL="0" indent="0">
              <a:buNone/>
            </a:pPr>
            <a:endParaRPr lang="ar-IQ" dirty="0">
              <a:solidFill>
                <a:schemeClr val="bg1"/>
              </a:solidFill>
            </a:endParaRPr>
          </a:p>
          <a:p>
            <a:pPr marL="0" indent="0">
              <a:buNone/>
            </a:pPr>
            <a:r>
              <a:rPr lang="ar-IQ" dirty="0" smtClean="0">
                <a:solidFill>
                  <a:schemeClr val="bg1"/>
                </a:solidFill>
              </a:rPr>
              <a:t>الأعراض :يشاهد </a:t>
            </a:r>
            <a:r>
              <a:rPr lang="ar-IQ" dirty="0">
                <a:solidFill>
                  <a:schemeClr val="bg1"/>
                </a:solidFill>
              </a:rPr>
              <a:t>المرض أولا على الأوراق السفلية (الأكبر عمرا) حيث يظهر على السطح العلوي للأوراق بقع زاوية (محصورة بين العروق) صفراء اللون على يقابلها على السطح السفلى </a:t>
            </a:r>
            <a:r>
              <a:rPr lang="ar-IQ" dirty="0" err="1">
                <a:solidFill>
                  <a:schemeClr val="bg1"/>
                </a:solidFill>
              </a:rPr>
              <a:t>نموات</a:t>
            </a:r>
            <a:r>
              <a:rPr lang="ar-IQ" dirty="0">
                <a:solidFill>
                  <a:schemeClr val="bg1"/>
                </a:solidFill>
              </a:rPr>
              <a:t> </a:t>
            </a:r>
            <a:r>
              <a:rPr lang="ar-IQ" dirty="0" err="1">
                <a:solidFill>
                  <a:schemeClr val="bg1"/>
                </a:solidFill>
              </a:rPr>
              <a:t>زغبية</a:t>
            </a:r>
            <a:r>
              <a:rPr lang="ar-IQ" dirty="0">
                <a:solidFill>
                  <a:schemeClr val="bg1"/>
                </a:solidFill>
              </a:rPr>
              <a:t> بيضاء أو مائلة </a:t>
            </a:r>
            <a:r>
              <a:rPr lang="ar-IQ" dirty="0" smtClean="0">
                <a:solidFill>
                  <a:schemeClr val="bg1"/>
                </a:solidFill>
              </a:rPr>
              <a:t>للرمادي </a:t>
            </a:r>
            <a:r>
              <a:rPr lang="ar-IQ" dirty="0">
                <a:solidFill>
                  <a:schemeClr val="bg1"/>
                </a:solidFill>
              </a:rPr>
              <a:t>وهى عبارة عن الحوامل الجرثومية التي تخرج من الثغور. تكون النموات الزغبية واضحة عند وجود الرطوبة المرتفعة . تشكل البقع الزاوية المحصورة بين عروق الورقة مع بعضها البعض شكل المربعات الشطرنجية </a:t>
            </a:r>
            <a:endParaRPr lang="en-US" dirty="0">
              <a:solidFill>
                <a:schemeClr val="bg1"/>
              </a:solidFill>
            </a:endParaRPr>
          </a:p>
        </p:txBody>
      </p:sp>
    </p:spTree>
    <p:extLst>
      <p:ext uri="{BB962C8B-B14F-4D97-AF65-F5344CB8AC3E}">
        <p14:creationId xmlns:p14="http://schemas.microsoft.com/office/powerpoint/2010/main" val="93404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6172200"/>
            <a:ext cx="3310522" cy="584775"/>
          </a:xfrm>
          <a:prstGeom prst="rect">
            <a:avLst/>
          </a:prstGeom>
        </p:spPr>
        <p:txBody>
          <a:bodyPr wrap="none">
            <a:spAutoFit/>
          </a:bodyPr>
          <a:lstStyle/>
          <a:p>
            <a:r>
              <a:rPr lang="ar-IQ" sz="3200" b="1" kern="0" dirty="0">
                <a:solidFill>
                  <a:srgbClr val="FFFFFF"/>
                </a:solidFill>
              </a:rPr>
              <a:t>السطح العلوي للأوراق </a:t>
            </a:r>
            <a:endParaRPr lang="en-US" b="1" dirty="0"/>
          </a:p>
        </p:txBody>
      </p:sp>
    </p:spTree>
    <p:extLst>
      <p:ext uri="{BB962C8B-B14F-4D97-AF65-F5344CB8AC3E}">
        <p14:creationId xmlns:p14="http://schemas.microsoft.com/office/powerpoint/2010/main" val="386227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 y="0"/>
            <a:ext cx="9112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0480" y="5943600"/>
            <a:ext cx="3332964" cy="584775"/>
          </a:xfrm>
          <a:prstGeom prst="rect">
            <a:avLst/>
          </a:prstGeom>
        </p:spPr>
        <p:txBody>
          <a:bodyPr wrap="none">
            <a:spAutoFit/>
          </a:bodyPr>
          <a:lstStyle/>
          <a:p>
            <a:r>
              <a:rPr lang="ar-IQ" sz="3200" b="1" kern="0" dirty="0"/>
              <a:t>السطح </a:t>
            </a:r>
            <a:r>
              <a:rPr lang="ar-IQ" sz="3200" b="1" kern="0" dirty="0" smtClean="0"/>
              <a:t>السفلي </a:t>
            </a:r>
            <a:r>
              <a:rPr lang="ar-IQ" sz="3200" b="1" kern="0" dirty="0"/>
              <a:t>للأوراق </a:t>
            </a:r>
            <a:endParaRPr lang="en-US" b="1" dirty="0"/>
          </a:p>
        </p:txBody>
      </p:sp>
    </p:spTree>
    <p:extLst>
      <p:ext uri="{BB962C8B-B14F-4D97-AF65-F5344CB8AC3E}">
        <p14:creationId xmlns:p14="http://schemas.microsoft.com/office/powerpoint/2010/main" val="319960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6328083"/>
            <a:ext cx="7391400" cy="523220"/>
          </a:xfrm>
          <a:prstGeom prst="rect">
            <a:avLst/>
          </a:prstGeom>
        </p:spPr>
        <p:txBody>
          <a:bodyPr wrap="square">
            <a:spAutoFit/>
          </a:bodyPr>
          <a:lstStyle/>
          <a:p>
            <a:pPr rtl="1"/>
            <a:r>
              <a:rPr lang="ar-IQ" sz="2800" b="1" kern="0" dirty="0" smtClean="0">
                <a:solidFill>
                  <a:srgbClr val="FFFF00"/>
                </a:solidFill>
              </a:rPr>
              <a:t>مسبب المرض الفطر</a:t>
            </a:r>
            <a:r>
              <a:rPr lang="ar-IQ" sz="2800" kern="0" dirty="0" smtClean="0">
                <a:solidFill>
                  <a:srgbClr val="FFFF00"/>
                </a:solidFill>
              </a:rPr>
              <a:t> </a:t>
            </a:r>
            <a:r>
              <a:rPr lang="en-US" sz="2800" i="1" kern="0" dirty="0" err="1" smtClean="0">
                <a:solidFill>
                  <a:srgbClr val="FFFF00"/>
                </a:solidFill>
              </a:rPr>
              <a:t>Pseudoperonospora</a:t>
            </a:r>
            <a:r>
              <a:rPr lang="en-US" sz="2800" i="1" kern="0" dirty="0" smtClean="0">
                <a:solidFill>
                  <a:srgbClr val="FFFF00"/>
                </a:solidFill>
              </a:rPr>
              <a:t> </a:t>
            </a:r>
            <a:r>
              <a:rPr lang="en-US" sz="2800" i="1" kern="0" dirty="0" err="1">
                <a:solidFill>
                  <a:srgbClr val="FFFF00"/>
                </a:solidFill>
              </a:rPr>
              <a:t>cubensis</a:t>
            </a:r>
            <a:endParaRPr lang="en-US" dirty="0"/>
          </a:p>
        </p:txBody>
      </p:sp>
    </p:spTree>
    <p:extLst>
      <p:ext uri="{BB962C8B-B14F-4D97-AF65-F5344CB8AC3E}">
        <p14:creationId xmlns:p14="http://schemas.microsoft.com/office/powerpoint/2010/main" val="28645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مربع نص 1"/>
          <p:cNvSpPr txBox="1">
            <a:spLocks noChangeArrowheads="1"/>
          </p:cNvSpPr>
          <p:nvPr/>
        </p:nvSpPr>
        <p:spPr bwMode="auto">
          <a:xfrm>
            <a:off x="0" y="0"/>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just" rtl="1" eaLnBrk="1" fontAlgn="base" hangingPunct="1">
              <a:spcBef>
                <a:spcPct val="0"/>
              </a:spcBef>
              <a:spcAft>
                <a:spcPct val="0"/>
              </a:spcAft>
            </a:pPr>
            <a:r>
              <a:rPr lang="ar-SA" sz="2800" b="1" dirty="0">
                <a:solidFill>
                  <a:srgbClr val="FFFF00"/>
                </a:solidFill>
              </a:rPr>
              <a:t>مرض موت البادرات: </a:t>
            </a:r>
            <a:r>
              <a:rPr lang="en-US" sz="2800" b="1" dirty="0">
                <a:solidFill>
                  <a:srgbClr val="FFFF00"/>
                </a:solidFill>
                <a:latin typeface="Arial Rounded MT Bold" pitchFamily="34" charset="0"/>
              </a:rPr>
              <a:t>Damping off</a:t>
            </a:r>
            <a:r>
              <a:rPr lang="en-US" sz="2800" b="1" i="1" dirty="0">
                <a:solidFill>
                  <a:srgbClr val="FFFF00"/>
                </a:solidFill>
                <a:latin typeface="Arial Rounded MT Bold" pitchFamily="34" charset="0"/>
                <a:cs typeface="Times New Roman" pitchFamily="18" charset="0"/>
              </a:rPr>
              <a:t> </a:t>
            </a:r>
            <a:r>
              <a:rPr lang="en-US" sz="2800" b="1" dirty="0">
                <a:solidFill>
                  <a:srgbClr val="FFFF00"/>
                </a:solidFill>
                <a:latin typeface="Arial Rounded MT Bold" pitchFamily="34" charset="0"/>
                <a:cs typeface="Times New Roman" pitchFamily="18" charset="0"/>
              </a:rPr>
              <a:t>Disease</a:t>
            </a:r>
            <a:r>
              <a:rPr lang="en-US" sz="2800" b="1" i="1" dirty="0">
                <a:solidFill>
                  <a:srgbClr val="FFFF00"/>
                </a:solidFill>
                <a:latin typeface="Arial Rounded MT Bold" pitchFamily="34" charset="0"/>
                <a:cs typeface="Times New Roman" pitchFamily="18" charset="0"/>
              </a:rPr>
              <a:t>                      </a:t>
            </a:r>
            <a:r>
              <a:rPr lang="ar-SA" sz="2800" b="1" i="1" dirty="0">
                <a:solidFill>
                  <a:srgbClr val="FFFF00"/>
                </a:solidFill>
                <a:latin typeface="Arial Rounded MT Bold" pitchFamily="34" charset="0"/>
                <a:cs typeface="Times New Roman" pitchFamily="18" charset="0"/>
              </a:rPr>
              <a:t>  </a:t>
            </a:r>
            <a:endParaRPr lang="en-US" sz="2800" b="1" dirty="0">
              <a:solidFill>
                <a:srgbClr val="FFFFFF"/>
              </a:solidFill>
            </a:endParaRPr>
          </a:p>
          <a:p>
            <a:pPr algn="just" rtl="1" eaLnBrk="1" fontAlgn="base" hangingPunct="1">
              <a:spcBef>
                <a:spcPct val="0"/>
              </a:spcBef>
              <a:spcAft>
                <a:spcPct val="0"/>
              </a:spcAft>
            </a:pPr>
            <a:r>
              <a:rPr lang="ar-IQ" sz="2800" b="1" dirty="0" smtClean="0">
                <a:solidFill>
                  <a:srgbClr val="FFFF00"/>
                </a:solidFill>
                <a:latin typeface="Times New Roman" pitchFamily="18" charset="0"/>
                <a:cs typeface="Times New Roman" pitchFamily="18" charset="0"/>
              </a:rPr>
              <a:t>المسبب</a:t>
            </a:r>
            <a:endParaRPr lang="ar-IQ" sz="2800" b="1" dirty="0">
              <a:solidFill>
                <a:srgbClr val="FFFF00"/>
              </a:solidFill>
              <a:latin typeface="Times New Roman" pitchFamily="18" charset="0"/>
              <a:cs typeface="Times New Roman" pitchFamily="18" charset="0"/>
            </a:endParaRPr>
          </a:p>
          <a:p>
            <a:pPr algn="just" rtl="1" eaLnBrk="1" fontAlgn="base" hangingPunct="1">
              <a:spcBef>
                <a:spcPct val="0"/>
              </a:spcBef>
              <a:spcAft>
                <a:spcPct val="0"/>
              </a:spcAft>
            </a:pPr>
            <a:endParaRPr lang="en-US" sz="2800" b="1" i="1" dirty="0">
              <a:solidFill>
                <a:schemeClr val="bg1"/>
              </a:solidFill>
              <a:latin typeface="Times New Roman" pitchFamily="18" charset="0"/>
              <a:cs typeface="Times New Roman" pitchFamily="18" charset="0"/>
            </a:endParaRPr>
          </a:p>
          <a:p>
            <a:pPr algn="just" eaLnBrk="1" fontAlgn="base" hangingPunct="1">
              <a:spcBef>
                <a:spcPct val="0"/>
              </a:spcBef>
              <a:spcAft>
                <a:spcPct val="0"/>
              </a:spcAft>
            </a:pPr>
            <a:r>
              <a:rPr lang="en-US" sz="2800" b="1" i="1" dirty="0" err="1" smtClean="0">
                <a:solidFill>
                  <a:srgbClr val="FFFF00"/>
                </a:solidFill>
                <a:latin typeface="Times New Roman" pitchFamily="18" charset="0"/>
                <a:cs typeface="Times New Roman" pitchFamily="18" charset="0"/>
              </a:rPr>
              <a:t>Pythium</a:t>
            </a:r>
            <a:r>
              <a:rPr lang="en-US" sz="2800" b="1" i="1" dirty="0" smtClean="0">
                <a:solidFill>
                  <a:srgbClr val="FFFF00"/>
                </a:solidFill>
                <a:latin typeface="Times New Roman" pitchFamily="18" charset="0"/>
                <a:cs typeface="Times New Roman" pitchFamily="18" charset="0"/>
              </a:rPr>
              <a:t> </a:t>
            </a:r>
            <a:r>
              <a:rPr lang="en-US" sz="2800" b="1" i="1" dirty="0" err="1" smtClean="0">
                <a:solidFill>
                  <a:srgbClr val="FFFF00"/>
                </a:solidFill>
                <a:latin typeface="Times New Roman" pitchFamily="18" charset="0"/>
                <a:cs typeface="Times New Roman" pitchFamily="18" charset="0"/>
              </a:rPr>
              <a:t>debaryanum+P</a:t>
            </a:r>
            <a:r>
              <a:rPr lang="en-US" sz="2800" b="1" i="1" dirty="0" smtClean="0">
                <a:solidFill>
                  <a:srgbClr val="FFFF00"/>
                </a:solidFill>
                <a:latin typeface="Times New Roman" pitchFamily="18" charset="0"/>
                <a:cs typeface="Times New Roman" pitchFamily="18" charset="0"/>
              </a:rPr>
              <a:t>. </a:t>
            </a:r>
            <a:r>
              <a:rPr lang="en-US" sz="2800" b="1" i="1" dirty="0" err="1" smtClean="0">
                <a:solidFill>
                  <a:srgbClr val="FFFF00"/>
                </a:solidFill>
                <a:latin typeface="Times New Roman" pitchFamily="18" charset="0"/>
                <a:cs typeface="Times New Roman" pitchFamily="18" charset="0"/>
              </a:rPr>
              <a:t>ultimum</a:t>
            </a:r>
            <a:r>
              <a:rPr lang="en-US" sz="2800" b="1" i="1" dirty="0" smtClean="0">
                <a:solidFill>
                  <a:srgbClr val="FFFF00"/>
                </a:solidFill>
                <a:latin typeface="Times New Roman" pitchFamily="18" charset="0"/>
                <a:cs typeface="Times New Roman" pitchFamily="18" charset="0"/>
              </a:rPr>
              <a:t>+ </a:t>
            </a:r>
            <a:r>
              <a:rPr lang="en-US" sz="2800" b="1" i="1" dirty="0">
                <a:solidFill>
                  <a:srgbClr val="FFFF00"/>
                </a:solidFill>
                <a:latin typeface="Times New Roman" pitchFamily="18" charset="0"/>
                <a:cs typeface="Times New Roman" pitchFamily="18" charset="0"/>
              </a:rPr>
              <a:t>P. </a:t>
            </a:r>
            <a:r>
              <a:rPr lang="en-US" sz="2800" b="1" i="1" dirty="0" err="1" smtClean="0">
                <a:solidFill>
                  <a:srgbClr val="FFFF00"/>
                </a:solidFill>
                <a:latin typeface="Times New Roman" pitchFamily="18" charset="0"/>
                <a:cs typeface="Times New Roman" pitchFamily="18" charset="0"/>
              </a:rPr>
              <a:t>aphanidermatum</a:t>
            </a:r>
            <a:r>
              <a:rPr lang="en-US" sz="2800" b="1" dirty="0">
                <a:solidFill>
                  <a:srgbClr val="FFFFFF"/>
                </a:solidFill>
              </a:rPr>
              <a:t> </a:t>
            </a:r>
            <a:endParaRPr lang="en-US" sz="2800" b="1" dirty="0" smtClean="0">
              <a:solidFill>
                <a:srgbClr val="FFFFFF"/>
              </a:solidFill>
            </a:endParaRPr>
          </a:p>
          <a:p>
            <a:pPr algn="just" rtl="1" eaLnBrk="1" fontAlgn="base" hangingPunct="1">
              <a:spcBef>
                <a:spcPct val="0"/>
              </a:spcBef>
              <a:spcAft>
                <a:spcPct val="0"/>
              </a:spcAft>
            </a:pPr>
            <a:endParaRPr lang="en-US" sz="2800" b="1" dirty="0">
              <a:solidFill>
                <a:srgbClr val="FFFFFF"/>
              </a:solidFill>
            </a:endParaRPr>
          </a:p>
          <a:p>
            <a:pPr algn="just" rtl="1" eaLnBrk="1" fontAlgn="base" hangingPunct="1">
              <a:spcBef>
                <a:spcPct val="0"/>
              </a:spcBef>
              <a:spcAft>
                <a:spcPct val="0"/>
              </a:spcAft>
            </a:pPr>
            <a:r>
              <a:rPr lang="ar-SA" sz="2800" dirty="0">
                <a:solidFill>
                  <a:srgbClr val="FFFFFF"/>
                </a:solidFill>
              </a:rPr>
              <a:t>يؤثر المرض على </a:t>
            </a:r>
            <a:r>
              <a:rPr lang="ar-SA" sz="2800" dirty="0" smtClean="0">
                <a:solidFill>
                  <a:srgbClr val="FFFFFF"/>
                </a:solidFill>
              </a:rPr>
              <a:t>البذور </a:t>
            </a:r>
            <a:r>
              <a:rPr lang="ar-SA" sz="2800" dirty="0" err="1" smtClean="0">
                <a:solidFill>
                  <a:srgbClr val="FFFFFF"/>
                </a:solidFill>
              </a:rPr>
              <a:t>والبادرات</a:t>
            </a:r>
            <a:r>
              <a:rPr lang="ar-SA" sz="2800" dirty="0" smtClean="0">
                <a:solidFill>
                  <a:srgbClr val="FFFFFF"/>
                </a:solidFill>
              </a:rPr>
              <a:t> </a:t>
            </a:r>
            <a:r>
              <a:rPr lang="ar-SA" sz="2800" dirty="0">
                <a:solidFill>
                  <a:srgbClr val="FFFFFF"/>
                </a:solidFill>
              </a:rPr>
              <a:t>لنباتات </a:t>
            </a:r>
            <a:r>
              <a:rPr lang="ar-SA" sz="2800" dirty="0" smtClean="0">
                <a:solidFill>
                  <a:srgbClr val="FFFFFF"/>
                </a:solidFill>
              </a:rPr>
              <a:t>كثيرة</a:t>
            </a:r>
            <a:r>
              <a:rPr lang="ar-IQ" sz="2800" dirty="0" smtClean="0">
                <a:solidFill>
                  <a:srgbClr val="FFFFFF"/>
                </a:solidFill>
              </a:rPr>
              <a:t> وخصوصا في المشتل </a:t>
            </a:r>
            <a:r>
              <a:rPr lang="ar-SA" sz="2800" dirty="0" smtClean="0">
                <a:solidFill>
                  <a:srgbClr val="FFFFFF"/>
                </a:solidFill>
              </a:rPr>
              <a:t> </a:t>
            </a:r>
            <a:r>
              <a:rPr lang="ar-SA" sz="2800" dirty="0">
                <a:solidFill>
                  <a:srgbClr val="FFFFFF"/>
                </a:solidFill>
              </a:rPr>
              <a:t>فيؤدى إلى حدوث عفن للبذور وعدم ظهورها فوق سطح التربة ويسمى ذلك ذبول طرى ما قبل الظهور </a:t>
            </a:r>
            <a:r>
              <a:rPr lang="en-US" sz="2800" dirty="0">
                <a:solidFill>
                  <a:srgbClr val="FFFFFF"/>
                </a:solidFill>
              </a:rPr>
              <a:t> </a:t>
            </a:r>
            <a:r>
              <a:rPr lang="en-US" sz="2800" b="1" dirty="0">
                <a:solidFill>
                  <a:schemeClr val="bg1"/>
                </a:solidFill>
              </a:rPr>
              <a:t>Pre- Emergence Damping off</a:t>
            </a:r>
            <a:r>
              <a:rPr lang="ar-SA" sz="2800" dirty="0">
                <a:solidFill>
                  <a:srgbClr val="FFFFFF"/>
                </a:solidFill>
              </a:rPr>
              <a:t>أو قد تنجح البذور في الإنبات وتظهر بادرات على سطح التربة ولكنها تموت بعد ذلك ويسمى هذا </a:t>
            </a:r>
            <a:r>
              <a:rPr lang="ar-SA" sz="2800" dirty="0" smtClean="0">
                <a:solidFill>
                  <a:srgbClr val="FFFFFF"/>
                </a:solidFill>
              </a:rPr>
              <a:t> </a:t>
            </a:r>
            <a:r>
              <a:rPr lang="ar-SA" sz="2800" dirty="0">
                <a:solidFill>
                  <a:srgbClr val="FFFFFF"/>
                </a:solidFill>
              </a:rPr>
              <a:t>بذبول طرى ما بعد الظهور </a:t>
            </a:r>
            <a:r>
              <a:rPr lang="en-US" sz="2800" b="1" dirty="0" smtClean="0">
                <a:solidFill>
                  <a:srgbClr val="FFFFFF"/>
                </a:solidFill>
              </a:rPr>
              <a:t>Post- </a:t>
            </a:r>
            <a:r>
              <a:rPr lang="en-US" sz="2800" b="1" dirty="0">
                <a:solidFill>
                  <a:srgbClr val="FFFFFF"/>
                </a:solidFill>
              </a:rPr>
              <a:t>Emergence </a:t>
            </a:r>
            <a:r>
              <a:rPr lang="en-US" sz="2800" b="1" dirty="0" smtClean="0">
                <a:solidFill>
                  <a:srgbClr val="FFFFFF"/>
                </a:solidFill>
              </a:rPr>
              <a:t>Damping Off</a:t>
            </a:r>
            <a:endParaRPr lang="ar-IQ" sz="2800" b="1" dirty="0" smtClean="0">
              <a:solidFill>
                <a:srgbClr val="FFFFFF"/>
              </a:solidFill>
            </a:endParaRPr>
          </a:p>
          <a:p>
            <a:pPr algn="just" rtl="1" eaLnBrk="1" fontAlgn="base" hangingPunct="1">
              <a:spcBef>
                <a:spcPct val="0"/>
              </a:spcBef>
              <a:spcAft>
                <a:spcPct val="0"/>
              </a:spcAft>
            </a:pPr>
            <a:r>
              <a:rPr lang="ar-IQ" sz="2800" dirty="0" smtClean="0">
                <a:solidFill>
                  <a:srgbClr val="FFFFFF"/>
                </a:solidFill>
              </a:rPr>
              <a:t>وتظهر </a:t>
            </a:r>
            <a:r>
              <a:rPr lang="ar-IQ" sz="2800" dirty="0">
                <a:solidFill>
                  <a:srgbClr val="FFFFFF"/>
                </a:solidFill>
              </a:rPr>
              <a:t>الأعراض على البادرات بشكل عفن مائي </a:t>
            </a:r>
            <a:r>
              <a:rPr lang="ar-IQ" sz="2800" dirty="0" smtClean="0">
                <a:solidFill>
                  <a:srgbClr val="FFFFFF"/>
                </a:solidFill>
              </a:rPr>
              <a:t>عند </a:t>
            </a:r>
            <a:r>
              <a:rPr lang="ar-IQ" sz="2800" dirty="0">
                <a:solidFill>
                  <a:srgbClr val="FFFFFF"/>
                </a:solidFill>
              </a:rPr>
              <a:t>قاعدة البادرة بالقرب من مستوى سطح التربة، وغالباً ما يحدث اصفرار للأوراق </a:t>
            </a:r>
            <a:r>
              <a:rPr lang="ar-IQ" sz="2800" dirty="0" err="1">
                <a:solidFill>
                  <a:srgbClr val="FFFFFF"/>
                </a:solidFill>
              </a:rPr>
              <a:t>الفلقية</a:t>
            </a:r>
            <a:r>
              <a:rPr lang="ar-IQ" sz="2800" dirty="0">
                <a:solidFill>
                  <a:srgbClr val="FFFFFF"/>
                </a:solidFill>
              </a:rPr>
              <a:t> والأوراق الحقيقية </a:t>
            </a:r>
            <a:r>
              <a:rPr lang="ar-IQ" sz="2800" dirty="0" smtClean="0">
                <a:solidFill>
                  <a:srgbClr val="FFFFFF"/>
                </a:solidFill>
              </a:rPr>
              <a:t>واخيراً </a:t>
            </a:r>
            <a:r>
              <a:rPr lang="ar-IQ" sz="2800" dirty="0">
                <a:solidFill>
                  <a:srgbClr val="FFFFFF"/>
                </a:solidFill>
              </a:rPr>
              <a:t>تموت البادرات المصابة</a:t>
            </a:r>
            <a:r>
              <a:rPr lang="ar-IQ" sz="2800" dirty="0" smtClean="0">
                <a:solidFill>
                  <a:srgbClr val="FFFFFF"/>
                </a:solidFill>
              </a:rPr>
              <a:t>.</a:t>
            </a:r>
            <a:endParaRPr lang="ar-IQ" sz="2800" dirty="0">
              <a:solidFill>
                <a:srgbClr val="FFFFFF"/>
              </a:solidFill>
            </a:endParaRPr>
          </a:p>
          <a:p>
            <a:pPr algn="just" rtl="1" eaLnBrk="1" fontAlgn="base" hangingPunct="1">
              <a:spcBef>
                <a:spcPct val="0"/>
              </a:spcBef>
              <a:spcAft>
                <a:spcPct val="0"/>
              </a:spcAft>
            </a:pPr>
            <a:r>
              <a:rPr lang="ar-IQ" sz="2800" dirty="0">
                <a:solidFill>
                  <a:srgbClr val="FFFFFF"/>
                </a:solidFill>
              </a:rPr>
              <a:t>بينما يظهر على النباتات الكاملة النمو أعراض عفن الجذور وعفن القاعدة وقد يظهر تقرحات على </a:t>
            </a:r>
            <a:r>
              <a:rPr lang="ar-IQ" sz="2800" dirty="0" smtClean="0">
                <a:solidFill>
                  <a:srgbClr val="FFFFFF"/>
                </a:solidFill>
              </a:rPr>
              <a:t>الجذور</a:t>
            </a:r>
            <a:endParaRPr lang="ar-SA" sz="2800" dirty="0">
              <a:solidFill>
                <a:srgbClr val="FFFFFF"/>
              </a:solidFill>
            </a:endParaRPr>
          </a:p>
        </p:txBody>
      </p:sp>
    </p:spTree>
    <p:extLst>
      <p:ext uri="{BB962C8B-B14F-4D97-AF65-F5344CB8AC3E}">
        <p14:creationId xmlns:p14="http://schemas.microsoft.com/office/powerpoint/2010/main" val="1239650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5245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029200" y="4759716"/>
            <a:ext cx="2643672" cy="400110"/>
          </a:xfrm>
          <a:prstGeom prst="rect">
            <a:avLst/>
          </a:prstGeom>
        </p:spPr>
        <p:txBody>
          <a:bodyPr wrap="none">
            <a:spAutoFit/>
          </a:bodyPr>
          <a:lstStyle/>
          <a:p>
            <a:r>
              <a:rPr lang="ar-IQ" sz="2000" b="1" dirty="0" smtClean="0">
                <a:solidFill>
                  <a:schemeClr val="bg1"/>
                </a:solidFill>
              </a:rPr>
              <a:t>البادرات المصابة في المشتل </a:t>
            </a:r>
            <a:r>
              <a:rPr lang="ar-IQ"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2042" y="4633811"/>
            <a:ext cx="3534103" cy="1015663"/>
          </a:xfrm>
          <a:prstGeom prst="rect">
            <a:avLst/>
          </a:prstGeom>
        </p:spPr>
        <p:txBody>
          <a:bodyPr wrap="square">
            <a:spAutoFit/>
          </a:bodyPr>
          <a:lstStyle/>
          <a:p>
            <a:pPr algn="ctr" rtl="1"/>
            <a:r>
              <a:rPr lang="ar-IQ" sz="2000" b="1" dirty="0" smtClean="0">
                <a:solidFill>
                  <a:schemeClr val="bg1"/>
                </a:solidFill>
              </a:rPr>
              <a:t>مخطط يوضح اعراض سقوط البادرات والفرق بين النبات السليم والنبات المصاب</a:t>
            </a:r>
            <a:endParaRPr lang="en-US" sz="2000" b="1" dirty="0">
              <a:solidFill>
                <a:schemeClr val="bg1"/>
              </a:solidFill>
            </a:endParaRPr>
          </a:p>
        </p:txBody>
      </p:sp>
    </p:spTree>
    <p:extLst>
      <p:ext uri="{BB962C8B-B14F-4D97-AF65-F5344CB8AC3E}">
        <p14:creationId xmlns:p14="http://schemas.microsoft.com/office/powerpoint/2010/main" val="111887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16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0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208307" y="0"/>
            <a:ext cx="3935693" cy="400110"/>
          </a:xfrm>
          <a:prstGeom prst="rect">
            <a:avLst/>
          </a:prstGeom>
        </p:spPr>
        <p:txBody>
          <a:bodyPr wrap="none">
            <a:spAutoFit/>
          </a:bodyPr>
          <a:lstStyle/>
          <a:p>
            <a:pPr algn="r" rtl="1"/>
            <a:r>
              <a:rPr lang="ar-IQ" sz="2000" b="1" dirty="0" smtClean="0">
                <a:solidFill>
                  <a:schemeClr val="bg1"/>
                </a:solidFill>
              </a:rPr>
              <a:t>طبق يحتوي مستعمرة الفطر </a:t>
            </a:r>
            <a:r>
              <a:rPr lang="en-US" sz="2000" b="1" dirty="0" err="1" smtClean="0">
                <a:solidFill>
                  <a:schemeClr val="bg1"/>
                </a:solidFill>
              </a:rPr>
              <a:t>Pythium</a:t>
            </a:r>
            <a:r>
              <a:rPr lang="en-US" sz="2000" b="1" dirty="0" smtClean="0">
                <a:solidFill>
                  <a:schemeClr val="bg1"/>
                </a:solidFill>
              </a:rPr>
              <a:t> </a:t>
            </a:r>
            <a:r>
              <a:rPr lang="en-US" sz="2000" b="1" dirty="0" err="1" smtClean="0">
                <a:solidFill>
                  <a:schemeClr val="bg1"/>
                </a:solidFill>
              </a:rPr>
              <a:t>sp</a:t>
            </a:r>
            <a:endParaRPr lang="en-US" sz="2000" b="1" dirty="0">
              <a:solidFill>
                <a:schemeClr val="bg1"/>
              </a:solidFill>
            </a:endParaRPr>
          </a:p>
        </p:txBody>
      </p:sp>
    </p:spTree>
    <p:extLst>
      <p:ext uri="{BB962C8B-B14F-4D97-AF65-F5344CB8AC3E}">
        <p14:creationId xmlns:p14="http://schemas.microsoft.com/office/powerpoint/2010/main" val="237852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ar-IQ" b="1" dirty="0" smtClean="0">
                <a:solidFill>
                  <a:srgbClr val="FFC000"/>
                </a:solidFill>
              </a:rPr>
              <a:t>أهم أمراض النبات المتسببة عن الفطريات</a:t>
            </a:r>
            <a:endParaRPr lang="en-US" b="1" dirty="0" smtClean="0">
              <a:solidFill>
                <a:srgbClr val="FFC000"/>
              </a:solidFill>
            </a:endParaRPr>
          </a:p>
        </p:txBody>
      </p:sp>
    </p:spTree>
    <p:extLst>
      <p:ext uri="{BB962C8B-B14F-4D97-AF65-F5344CB8AC3E}">
        <p14:creationId xmlns:p14="http://schemas.microsoft.com/office/powerpoint/2010/main" val="96450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58000" cy="679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0" y="0"/>
            <a:ext cx="9144000" cy="461665"/>
          </a:xfrm>
          <a:prstGeom prst="rect">
            <a:avLst/>
          </a:prstGeom>
        </p:spPr>
        <p:txBody>
          <a:bodyPr wrap="square">
            <a:spAutoFit/>
          </a:bodyPr>
          <a:lstStyle/>
          <a:p>
            <a:pPr algn="ctr" rtl="1"/>
            <a:r>
              <a:rPr lang="ar-IQ" sz="2400" b="1" dirty="0" smtClean="0">
                <a:solidFill>
                  <a:schemeClr val="bg1"/>
                </a:solidFill>
              </a:rPr>
              <a:t>شكل </a:t>
            </a:r>
            <a:r>
              <a:rPr lang="ar-IQ" sz="2400" b="1" dirty="0" err="1" smtClean="0">
                <a:solidFill>
                  <a:schemeClr val="bg1"/>
                </a:solidFill>
              </a:rPr>
              <a:t>السبورانجيا</a:t>
            </a:r>
            <a:r>
              <a:rPr lang="ar-IQ" sz="2400" b="1" dirty="0" smtClean="0">
                <a:solidFill>
                  <a:schemeClr val="bg1"/>
                </a:solidFill>
              </a:rPr>
              <a:t> الحلقية والسبور البيضي لاحد انواع الفطر </a:t>
            </a:r>
            <a:r>
              <a:rPr lang="en-US" sz="2400" b="1" i="1" dirty="0" err="1" smtClean="0">
                <a:solidFill>
                  <a:schemeClr val="bg1"/>
                </a:solidFill>
              </a:rPr>
              <a:t>Pythium</a:t>
            </a:r>
            <a:r>
              <a:rPr lang="en-US" sz="2400" b="1" i="1" dirty="0" smtClean="0">
                <a:solidFill>
                  <a:schemeClr val="bg1"/>
                </a:solidFill>
              </a:rPr>
              <a:t> </a:t>
            </a:r>
            <a:r>
              <a:rPr lang="en-US" sz="2400" b="1" i="1" dirty="0" err="1" smtClean="0">
                <a:solidFill>
                  <a:schemeClr val="bg1"/>
                </a:solidFill>
              </a:rPr>
              <a:t>sp</a:t>
            </a:r>
            <a:endParaRPr lang="en-US" sz="2400" b="1" i="1" dirty="0">
              <a:solidFill>
                <a:schemeClr val="bg1"/>
              </a:solidFill>
            </a:endParaRPr>
          </a:p>
        </p:txBody>
      </p:sp>
    </p:spTree>
    <p:extLst>
      <p:ext uri="{BB962C8B-B14F-4D97-AF65-F5344CB8AC3E}">
        <p14:creationId xmlns:p14="http://schemas.microsoft.com/office/powerpoint/2010/main" val="3290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bayercropscience.com/BCSWeb/CropProtection.nsf/id/EN_Phytophthora_infestans_A_pathogen_on_the_move_Picture/$file/2008-01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764088" cy="47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http://www.apsnet.org/education/AdvancedPlantPath/Topics/CultivarMixtures/Images/potatolateb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057400"/>
            <a:ext cx="4402237" cy="47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مربع نص 2"/>
          <p:cNvSpPr txBox="1">
            <a:spLocks noChangeArrowheads="1"/>
          </p:cNvSpPr>
          <p:nvPr/>
        </p:nvSpPr>
        <p:spPr bwMode="auto">
          <a:xfrm>
            <a:off x="0" y="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just" rtl="1" eaLnBrk="1" fontAlgn="base" hangingPunct="1">
              <a:spcBef>
                <a:spcPct val="0"/>
              </a:spcBef>
              <a:spcAft>
                <a:spcPct val="0"/>
              </a:spcAft>
            </a:pPr>
            <a:r>
              <a:rPr lang="ar-SA" sz="2000" b="1" dirty="0">
                <a:solidFill>
                  <a:srgbClr val="FFFF00"/>
                </a:solidFill>
              </a:rPr>
              <a:t>مرض اللفحة المتأخرة في البطاطا</a:t>
            </a:r>
            <a:r>
              <a:rPr lang="en-US" sz="2000" b="1" dirty="0">
                <a:solidFill>
                  <a:srgbClr val="FFFF00"/>
                </a:solidFill>
              </a:rPr>
              <a:t> </a:t>
            </a:r>
            <a:r>
              <a:rPr lang="ar-SA" sz="2000" b="1" dirty="0" err="1">
                <a:solidFill>
                  <a:srgbClr val="FFFF00"/>
                </a:solidFill>
              </a:rPr>
              <a:t>والطماط</a:t>
            </a:r>
            <a:r>
              <a:rPr lang="ar-IQ" sz="2000" b="1" dirty="0">
                <a:solidFill>
                  <a:srgbClr val="FFFF00"/>
                </a:solidFill>
              </a:rPr>
              <a:t>ا.</a:t>
            </a:r>
            <a:r>
              <a:rPr lang="ar-SA" sz="2000" b="1" dirty="0">
                <a:solidFill>
                  <a:srgbClr val="FFFF00"/>
                </a:solidFill>
              </a:rPr>
              <a:t>           </a:t>
            </a:r>
            <a:r>
              <a:rPr lang="en-US" sz="2000" b="1" i="1" dirty="0" err="1">
                <a:solidFill>
                  <a:srgbClr val="FFFF00"/>
                </a:solidFill>
                <a:latin typeface="Times New Roman" pitchFamily="18" charset="0"/>
                <a:cs typeface="Times New Roman" pitchFamily="18" charset="0"/>
              </a:rPr>
              <a:t>Phytophthora</a:t>
            </a:r>
            <a:r>
              <a:rPr lang="en-US" sz="2000" b="1" i="1" dirty="0">
                <a:solidFill>
                  <a:srgbClr val="FFFF00"/>
                </a:solidFill>
                <a:latin typeface="Times New Roman" pitchFamily="18" charset="0"/>
                <a:cs typeface="Times New Roman" pitchFamily="18" charset="0"/>
              </a:rPr>
              <a:t> </a:t>
            </a:r>
            <a:r>
              <a:rPr lang="en-US" sz="2000" b="1" i="1" dirty="0" err="1">
                <a:solidFill>
                  <a:srgbClr val="FFFF00"/>
                </a:solidFill>
                <a:latin typeface="Times New Roman" pitchFamily="18" charset="0"/>
                <a:cs typeface="Times New Roman" pitchFamily="18" charset="0"/>
              </a:rPr>
              <a:t>infestans</a:t>
            </a:r>
            <a:r>
              <a:rPr lang="ar-SA" sz="2000" b="1" i="1" dirty="0">
                <a:solidFill>
                  <a:srgbClr val="FFFF00"/>
                </a:solidFill>
                <a:latin typeface="Times New Roman" pitchFamily="18" charset="0"/>
                <a:cs typeface="Times New Roman" pitchFamily="18" charset="0"/>
              </a:rPr>
              <a:t>  </a:t>
            </a:r>
            <a:endParaRPr lang="ar-SA" sz="2000" b="1" dirty="0">
              <a:solidFill>
                <a:srgbClr val="FFFF00"/>
              </a:solidFill>
            </a:endParaRPr>
          </a:p>
          <a:p>
            <a:pPr algn="just" rtl="1" eaLnBrk="1" fontAlgn="base" hangingPunct="1">
              <a:spcBef>
                <a:spcPct val="0"/>
              </a:spcBef>
              <a:spcAft>
                <a:spcPct val="0"/>
              </a:spcAft>
            </a:pPr>
            <a:endParaRPr lang="ar-SA" sz="2000" b="1" dirty="0">
              <a:solidFill>
                <a:srgbClr val="FFFFFF"/>
              </a:solidFill>
            </a:endParaRPr>
          </a:p>
          <a:p>
            <a:pPr algn="just" rtl="1" eaLnBrk="1" fontAlgn="base" hangingPunct="1">
              <a:spcBef>
                <a:spcPct val="0"/>
              </a:spcBef>
              <a:spcAft>
                <a:spcPct val="0"/>
              </a:spcAft>
            </a:pPr>
            <a:endParaRPr lang="ar-SA" sz="2000" b="1" dirty="0">
              <a:solidFill>
                <a:srgbClr val="FFFFFF"/>
              </a:solidFill>
            </a:endParaRPr>
          </a:p>
          <a:p>
            <a:pPr algn="just" rtl="1" eaLnBrk="1" fontAlgn="base" hangingPunct="1">
              <a:spcBef>
                <a:spcPct val="0"/>
              </a:spcBef>
              <a:spcAft>
                <a:spcPct val="0"/>
              </a:spcAft>
            </a:pPr>
            <a:r>
              <a:rPr lang="ar-SA" sz="2000" b="1" dirty="0">
                <a:solidFill>
                  <a:srgbClr val="FFFFFF"/>
                </a:solidFill>
              </a:rPr>
              <a:t>تظهر الأعراض في البداية على أجزاء النبات خاصة الأوراق على هيئة مناطق خضراء غامقة عند الحواف ثم تصبح زيتونية اللون وتكبر تدريجيا تحت ظروف الرطوبة العالية والحرارة المنخفضة. </a:t>
            </a:r>
          </a:p>
        </p:txBody>
      </p:sp>
    </p:spTree>
    <p:extLst>
      <p:ext uri="{BB962C8B-B14F-4D97-AF65-F5344CB8AC3E}">
        <p14:creationId xmlns:p14="http://schemas.microsoft.com/office/powerpoint/2010/main" val="3776614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fs.wur.nl/NR/rdonlyres/080853E3-DC24-43F4-A96D-60806BFC20DE/14319/Latebligh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مستطيل 2"/>
          <p:cNvSpPr>
            <a:spLocks noChangeArrowheads="1"/>
          </p:cNvSpPr>
          <p:nvPr/>
        </p:nvSpPr>
        <p:spPr bwMode="auto">
          <a:xfrm>
            <a:off x="381000" y="5867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SA" sz="2400" b="1">
                <a:solidFill>
                  <a:srgbClr val="FFFF00"/>
                </a:solidFill>
              </a:rPr>
              <a:t>أعراض</a:t>
            </a:r>
            <a:r>
              <a:rPr lang="ar-IQ" sz="2400" b="1">
                <a:solidFill>
                  <a:srgbClr val="FFFF00"/>
                </a:solidFill>
              </a:rPr>
              <a:t> الإصابة بمرض اللفحة المتأخرة </a:t>
            </a:r>
            <a:r>
              <a:rPr lang="en-US" sz="2400" b="1">
                <a:solidFill>
                  <a:srgbClr val="FFFF00"/>
                </a:solidFill>
              </a:rPr>
              <a:t> </a:t>
            </a:r>
            <a:r>
              <a:rPr lang="ar-IQ" sz="2400" b="1">
                <a:solidFill>
                  <a:srgbClr val="FFFF00"/>
                </a:solidFill>
              </a:rPr>
              <a:t>على نبات الطماطة</a:t>
            </a:r>
            <a:r>
              <a:rPr lang="ar-SA" sz="2400" b="1">
                <a:solidFill>
                  <a:srgbClr val="FFFF00"/>
                </a:solidFill>
              </a:rPr>
              <a:t> </a:t>
            </a:r>
            <a:endParaRPr lang="ar-IQ" sz="2400">
              <a:solidFill>
                <a:srgbClr val="FFFF00"/>
              </a:solidFill>
            </a:endParaRPr>
          </a:p>
        </p:txBody>
      </p:sp>
    </p:spTree>
    <p:extLst>
      <p:ext uri="{BB962C8B-B14F-4D97-AF65-F5344CB8AC3E}">
        <p14:creationId xmlns:p14="http://schemas.microsoft.com/office/powerpoint/2010/main" val="1420929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apsnet.org/Education/LessonsPlantPath/LateBlightPortuguese/images/fi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907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 y="6258939"/>
            <a:ext cx="9190758" cy="400110"/>
          </a:xfrm>
          <a:prstGeom prst="rect">
            <a:avLst/>
          </a:prstGeom>
        </p:spPr>
        <p:txBody>
          <a:bodyPr wrap="square">
            <a:spAutoFit/>
          </a:bodyPr>
          <a:lstStyle/>
          <a:p>
            <a:pPr algn="ctr" rtl="1"/>
            <a:r>
              <a:rPr lang="ar-IQ" sz="2000" b="1" dirty="0" smtClean="0">
                <a:solidFill>
                  <a:schemeClr val="bg1"/>
                </a:solidFill>
              </a:rPr>
              <a:t>مسبب مرض </a:t>
            </a:r>
            <a:r>
              <a:rPr lang="ar-IQ" sz="2000" b="1" dirty="0">
                <a:solidFill>
                  <a:schemeClr val="bg1"/>
                </a:solidFill>
              </a:rPr>
              <a:t>اللفحة المتأخرة في البطاطا </a:t>
            </a:r>
            <a:r>
              <a:rPr lang="ar-IQ" sz="2000" b="1" dirty="0" err="1" smtClean="0">
                <a:solidFill>
                  <a:schemeClr val="bg1"/>
                </a:solidFill>
              </a:rPr>
              <a:t>والطماطا</a:t>
            </a:r>
            <a:r>
              <a:rPr lang="ar-IQ" sz="2000" b="1" dirty="0" smtClean="0">
                <a:solidFill>
                  <a:schemeClr val="bg1"/>
                </a:solidFill>
              </a:rPr>
              <a:t>         </a:t>
            </a:r>
            <a:r>
              <a:rPr lang="en-US" sz="2000" b="1" i="1" dirty="0" err="1">
                <a:solidFill>
                  <a:schemeClr val="bg1"/>
                </a:solidFill>
              </a:rPr>
              <a:t>Phytophthora</a:t>
            </a:r>
            <a:r>
              <a:rPr lang="en-US" sz="2000" b="1" i="1" dirty="0">
                <a:solidFill>
                  <a:schemeClr val="bg1"/>
                </a:solidFill>
              </a:rPr>
              <a:t> </a:t>
            </a:r>
            <a:r>
              <a:rPr lang="en-US" sz="2000" b="1" i="1" dirty="0" err="1">
                <a:solidFill>
                  <a:schemeClr val="bg1"/>
                </a:solidFill>
              </a:rPr>
              <a:t>infestans</a:t>
            </a:r>
            <a:r>
              <a:rPr lang="en-US" sz="2000" b="1" i="1" dirty="0">
                <a:solidFill>
                  <a:schemeClr val="bg1"/>
                </a:solidFill>
              </a:rPr>
              <a:t> </a:t>
            </a:r>
          </a:p>
        </p:txBody>
      </p:sp>
    </p:spTree>
    <p:extLst>
      <p:ext uri="{BB962C8B-B14F-4D97-AF65-F5344CB8AC3E}">
        <p14:creationId xmlns:p14="http://schemas.microsoft.com/office/powerpoint/2010/main" val="284576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457200" y="609600"/>
            <a:ext cx="8153400" cy="3886200"/>
          </a:xfrm>
        </p:spPr>
        <p:txBody>
          <a:bodyPr/>
          <a:lstStyle/>
          <a:p>
            <a:r>
              <a:rPr lang="ar-SA" b="1" smtClean="0">
                <a:solidFill>
                  <a:srgbClr val="FFFF00"/>
                </a:solidFill>
              </a:rPr>
              <a:t>الأمراض المتسببة عن الفطريات </a:t>
            </a:r>
            <a:r>
              <a:rPr lang="ar-IQ" b="1" smtClean="0">
                <a:solidFill>
                  <a:srgbClr val="FFFF00"/>
                </a:solidFill>
              </a:rPr>
              <a:t>اللاقحية </a:t>
            </a:r>
            <a:br>
              <a:rPr lang="ar-IQ" b="1" smtClean="0">
                <a:solidFill>
                  <a:srgbClr val="FFFF00"/>
                </a:solidFill>
              </a:rPr>
            </a:br>
            <a:r>
              <a:rPr lang="en-US" b="1" smtClean="0">
                <a:solidFill>
                  <a:srgbClr val="FFFF00"/>
                </a:solidFill>
              </a:rPr>
              <a:t>Zygomycetes</a:t>
            </a:r>
            <a:r>
              <a:rPr lang="ar-SA" b="1" smtClean="0">
                <a:solidFill>
                  <a:srgbClr val="FFFF00"/>
                </a:solidFill>
              </a:rPr>
              <a:t/>
            </a:r>
            <a:br>
              <a:rPr lang="ar-SA" b="1" smtClean="0">
                <a:solidFill>
                  <a:srgbClr val="FFFF00"/>
                </a:solidFill>
              </a:rPr>
            </a:br>
            <a:endParaRPr lang="ar-IQ" smtClean="0"/>
          </a:p>
        </p:txBody>
      </p:sp>
    </p:spTree>
    <p:extLst>
      <p:ext uri="{BB962C8B-B14F-4D97-AF65-F5344CB8AC3E}">
        <p14:creationId xmlns:p14="http://schemas.microsoft.com/office/powerpoint/2010/main" val="205431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مربع نص 1"/>
          <p:cNvSpPr txBox="1">
            <a:spLocks noChangeArrowheads="1"/>
          </p:cNvSpPr>
          <p:nvPr/>
        </p:nvSpPr>
        <p:spPr bwMode="auto">
          <a:xfrm>
            <a:off x="0" y="762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just" rtl="1" eaLnBrk="1" fontAlgn="base" hangingPunct="1">
              <a:spcBef>
                <a:spcPct val="0"/>
              </a:spcBef>
              <a:spcAft>
                <a:spcPct val="0"/>
              </a:spcAft>
            </a:pPr>
            <a:r>
              <a:rPr lang="ar-SA" sz="2800" b="1" dirty="0">
                <a:solidFill>
                  <a:srgbClr val="FFFF00"/>
                </a:solidFill>
              </a:rPr>
              <a:t>الفطريات </a:t>
            </a:r>
            <a:r>
              <a:rPr lang="ar-IQ" sz="2800" b="1" dirty="0" err="1">
                <a:solidFill>
                  <a:srgbClr val="FFFF00"/>
                </a:solidFill>
              </a:rPr>
              <a:t>اللاقحية</a:t>
            </a:r>
            <a:r>
              <a:rPr lang="ar-SA" sz="2800" b="1" dirty="0">
                <a:solidFill>
                  <a:srgbClr val="FFFF00"/>
                </a:solidFill>
              </a:rPr>
              <a:t>:</a:t>
            </a:r>
          </a:p>
          <a:p>
            <a:pPr algn="just" rtl="1" eaLnBrk="1" fontAlgn="base" hangingPunct="1">
              <a:spcBef>
                <a:spcPct val="0"/>
              </a:spcBef>
              <a:spcAft>
                <a:spcPct val="0"/>
              </a:spcAft>
            </a:pPr>
            <a:endParaRPr lang="ar-SA" sz="2000" b="1" dirty="0">
              <a:solidFill>
                <a:srgbClr val="FFFFFF"/>
              </a:solidFill>
            </a:endParaRPr>
          </a:p>
          <a:p>
            <a:pPr algn="just" rtl="1" eaLnBrk="1" fontAlgn="base" hangingPunct="1">
              <a:spcBef>
                <a:spcPct val="0"/>
              </a:spcBef>
              <a:spcAft>
                <a:spcPct val="0"/>
              </a:spcAft>
            </a:pPr>
            <a:r>
              <a:rPr lang="ar-SA" sz="2000" b="1" dirty="0">
                <a:solidFill>
                  <a:srgbClr val="FFFFFF"/>
                </a:solidFill>
              </a:rPr>
              <a:t>يضم هذا الصف فطريات اكثر رقيا من الفطريات البيضية </a:t>
            </a:r>
            <a:r>
              <a:rPr lang="ar-SA" sz="2000" b="1" dirty="0" err="1">
                <a:solidFill>
                  <a:srgbClr val="FFFFFF"/>
                </a:solidFill>
              </a:rPr>
              <a:t>والميسليوم</a:t>
            </a:r>
            <a:r>
              <a:rPr lang="ar-SA" sz="2000" b="1" dirty="0">
                <a:solidFill>
                  <a:srgbClr val="FFFFFF"/>
                </a:solidFill>
              </a:rPr>
              <a:t> غير مقسم </a:t>
            </a:r>
            <a:r>
              <a:rPr lang="ar-SA" sz="2000" b="1" dirty="0" smtClean="0">
                <a:solidFill>
                  <a:srgbClr val="FFFFFF"/>
                </a:solidFill>
              </a:rPr>
              <a:t>وتتكاثر</a:t>
            </a:r>
            <a:r>
              <a:rPr lang="en-US" sz="2000" b="1" dirty="0" smtClean="0">
                <a:solidFill>
                  <a:srgbClr val="FFFFFF"/>
                </a:solidFill>
              </a:rPr>
              <a:t> </a:t>
            </a:r>
            <a:r>
              <a:rPr lang="ar-IQ" sz="2000" b="1" dirty="0" smtClean="0">
                <a:solidFill>
                  <a:srgbClr val="FFFFFF"/>
                </a:solidFill>
              </a:rPr>
              <a:t>لا</a:t>
            </a:r>
            <a:r>
              <a:rPr lang="ar-SA" sz="2000" b="1" dirty="0" smtClean="0">
                <a:solidFill>
                  <a:srgbClr val="FFFFFF"/>
                </a:solidFill>
              </a:rPr>
              <a:t> </a:t>
            </a:r>
            <a:r>
              <a:rPr lang="ar-SA" sz="2000" b="1" dirty="0">
                <a:solidFill>
                  <a:srgbClr val="FFFFFF"/>
                </a:solidFill>
              </a:rPr>
              <a:t>جنسيا بواسطة ابواغ غير متحركة وناتج التكاثر </a:t>
            </a:r>
            <a:r>
              <a:rPr lang="ar-SA" sz="2000" b="1" dirty="0" smtClean="0">
                <a:solidFill>
                  <a:srgbClr val="FFFFFF"/>
                </a:solidFill>
              </a:rPr>
              <a:t>الجنسي </a:t>
            </a:r>
            <a:r>
              <a:rPr lang="ar-SA" sz="2000" b="1" dirty="0">
                <a:solidFill>
                  <a:srgbClr val="FFFFFF"/>
                </a:solidFill>
              </a:rPr>
              <a:t>هو </a:t>
            </a:r>
            <a:r>
              <a:rPr lang="ar-SA" sz="2000" b="1" dirty="0" smtClean="0">
                <a:solidFill>
                  <a:srgbClr val="FFFFFF"/>
                </a:solidFill>
              </a:rPr>
              <a:t>ال</a:t>
            </a:r>
            <a:r>
              <a:rPr lang="ar-IQ" sz="2000" b="1" dirty="0" smtClean="0">
                <a:solidFill>
                  <a:srgbClr val="FFFFFF"/>
                </a:solidFill>
              </a:rPr>
              <a:t>ا</a:t>
            </a:r>
            <a:r>
              <a:rPr lang="ar-SA" sz="2000" b="1" dirty="0" smtClean="0">
                <a:solidFill>
                  <a:srgbClr val="FFFFFF"/>
                </a:solidFill>
              </a:rPr>
              <a:t>بو</a:t>
            </a:r>
            <a:r>
              <a:rPr lang="ar-IQ" sz="2000" b="1" dirty="0" smtClean="0">
                <a:solidFill>
                  <a:srgbClr val="FFFFFF"/>
                </a:solidFill>
              </a:rPr>
              <a:t>ا</a:t>
            </a:r>
            <a:r>
              <a:rPr lang="ar-SA" sz="2000" b="1" dirty="0" smtClean="0">
                <a:solidFill>
                  <a:srgbClr val="FFFFFF"/>
                </a:solidFill>
              </a:rPr>
              <a:t>غ </a:t>
            </a:r>
            <a:r>
              <a:rPr lang="ar-SA" sz="2000" b="1" dirty="0" err="1">
                <a:solidFill>
                  <a:srgbClr val="FFFFFF"/>
                </a:solidFill>
              </a:rPr>
              <a:t>الزيجوية</a:t>
            </a:r>
            <a:r>
              <a:rPr lang="ar-SA" sz="2000" b="1" dirty="0">
                <a:solidFill>
                  <a:srgbClr val="FFFFFF"/>
                </a:solidFill>
              </a:rPr>
              <a:t> </a:t>
            </a:r>
            <a:r>
              <a:rPr lang="en-US" sz="2000" b="1" dirty="0" err="1">
                <a:solidFill>
                  <a:srgbClr val="FFFFFF"/>
                </a:solidFill>
              </a:rPr>
              <a:t>Zygospore</a:t>
            </a:r>
            <a:r>
              <a:rPr lang="en-US" sz="2000" b="1" dirty="0">
                <a:solidFill>
                  <a:srgbClr val="FFFFFF"/>
                </a:solidFill>
              </a:rPr>
              <a:t> </a:t>
            </a:r>
            <a:r>
              <a:rPr lang="ar-SA" sz="2000" b="1" dirty="0">
                <a:solidFill>
                  <a:srgbClr val="FFFFFF"/>
                </a:solidFill>
              </a:rPr>
              <a:t> وهى تنتج من اتحاد </a:t>
            </a:r>
            <a:r>
              <a:rPr lang="ar-IQ" sz="2000" b="1" dirty="0" smtClean="0">
                <a:solidFill>
                  <a:srgbClr val="FFFFFF"/>
                </a:solidFill>
              </a:rPr>
              <a:t>كميتات او امشاج </a:t>
            </a:r>
            <a:r>
              <a:rPr lang="ar-SA" sz="2000" b="1" dirty="0" smtClean="0">
                <a:solidFill>
                  <a:srgbClr val="FFFFFF"/>
                </a:solidFill>
              </a:rPr>
              <a:t> </a:t>
            </a:r>
            <a:r>
              <a:rPr lang="ar-SA" sz="2000" b="1" dirty="0">
                <a:solidFill>
                  <a:srgbClr val="FFFFFF"/>
                </a:solidFill>
              </a:rPr>
              <a:t>متشابهة مورفولوجيا ومختلفة فسيولوجيا.</a:t>
            </a:r>
          </a:p>
          <a:p>
            <a:pPr algn="just" rtl="1" eaLnBrk="1" fontAlgn="base" hangingPunct="1">
              <a:spcBef>
                <a:spcPct val="0"/>
              </a:spcBef>
              <a:spcAft>
                <a:spcPct val="0"/>
              </a:spcAft>
            </a:pPr>
            <a:endParaRPr lang="ar-SA" sz="2000" b="1" dirty="0">
              <a:solidFill>
                <a:srgbClr val="FFFFFF"/>
              </a:solidFill>
            </a:endParaRPr>
          </a:p>
          <a:p>
            <a:pPr algn="just" rtl="1" eaLnBrk="1" fontAlgn="base" hangingPunct="1">
              <a:spcBef>
                <a:spcPct val="0"/>
              </a:spcBef>
              <a:spcAft>
                <a:spcPct val="0"/>
              </a:spcAft>
            </a:pPr>
            <a:r>
              <a:rPr lang="ar-SA" sz="2400" b="1" dirty="0">
                <a:solidFill>
                  <a:srgbClr val="FFC000"/>
                </a:solidFill>
              </a:rPr>
              <a:t>مرض العفن </a:t>
            </a:r>
            <a:r>
              <a:rPr lang="ar-SA" sz="2400" b="1" dirty="0" err="1">
                <a:solidFill>
                  <a:srgbClr val="FFC000"/>
                </a:solidFill>
              </a:rPr>
              <a:t>الطرى</a:t>
            </a:r>
            <a:r>
              <a:rPr lang="ar-SA" sz="2400" b="1" dirty="0">
                <a:solidFill>
                  <a:srgbClr val="FFC000"/>
                </a:solidFill>
              </a:rPr>
              <a:t> </a:t>
            </a:r>
            <a:r>
              <a:rPr lang="ar-SA" sz="2400" b="1" dirty="0" err="1">
                <a:solidFill>
                  <a:srgbClr val="FFC000"/>
                </a:solidFill>
              </a:rPr>
              <a:t>فى</a:t>
            </a:r>
            <a:r>
              <a:rPr lang="ar-SA" sz="2400" b="1" dirty="0">
                <a:solidFill>
                  <a:srgbClr val="FFC000"/>
                </a:solidFill>
              </a:rPr>
              <a:t> </a:t>
            </a:r>
            <a:r>
              <a:rPr lang="ar-SA" sz="2400" b="1" dirty="0" smtClean="0">
                <a:solidFill>
                  <a:srgbClr val="FFC000"/>
                </a:solidFill>
              </a:rPr>
              <a:t>ال</a:t>
            </a:r>
            <a:r>
              <a:rPr lang="ar-IQ" sz="2400" b="1" dirty="0" smtClean="0">
                <a:solidFill>
                  <a:srgbClr val="FFC000"/>
                </a:solidFill>
              </a:rPr>
              <a:t>خضروات والفواكه </a:t>
            </a:r>
            <a:r>
              <a:rPr lang="ar-SA" sz="2400" b="1" dirty="0" smtClean="0">
                <a:solidFill>
                  <a:srgbClr val="FFC000"/>
                </a:solidFill>
              </a:rPr>
              <a:t>:     </a:t>
            </a:r>
            <a:endParaRPr lang="ar-IQ" sz="2400" b="1" dirty="0" smtClean="0">
              <a:solidFill>
                <a:srgbClr val="FFC000"/>
              </a:solidFill>
            </a:endParaRPr>
          </a:p>
          <a:p>
            <a:pPr algn="just" rtl="1" eaLnBrk="1" fontAlgn="base" hangingPunct="1">
              <a:spcBef>
                <a:spcPct val="0"/>
              </a:spcBef>
              <a:spcAft>
                <a:spcPct val="0"/>
              </a:spcAft>
            </a:pPr>
            <a:r>
              <a:rPr lang="ar-IQ" sz="2400" b="1" dirty="0" smtClean="0">
                <a:solidFill>
                  <a:srgbClr val="FFC000"/>
                </a:solidFill>
              </a:rPr>
              <a:t>المسبب : </a:t>
            </a:r>
            <a:r>
              <a:rPr lang="ar-SA" sz="2400" b="1" dirty="0" smtClean="0">
                <a:solidFill>
                  <a:srgbClr val="FFC000"/>
                </a:solidFill>
              </a:rPr>
              <a:t>  </a:t>
            </a:r>
            <a:r>
              <a:rPr lang="en-US" sz="2400" b="1" i="1" dirty="0" err="1">
                <a:solidFill>
                  <a:srgbClr val="FFC000"/>
                </a:solidFill>
                <a:latin typeface="Times New Roman" pitchFamily="18" charset="0"/>
                <a:cs typeface="Times New Roman" pitchFamily="18" charset="0"/>
              </a:rPr>
              <a:t>Rhizopus</a:t>
            </a:r>
            <a:r>
              <a:rPr lang="en-US" sz="2400" b="1" i="1" dirty="0">
                <a:solidFill>
                  <a:srgbClr val="FFC000"/>
                </a:solidFill>
                <a:latin typeface="Times New Roman" pitchFamily="18" charset="0"/>
                <a:cs typeface="Times New Roman" pitchFamily="18" charset="0"/>
              </a:rPr>
              <a:t> </a:t>
            </a:r>
            <a:r>
              <a:rPr lang="en-US" sz="2400" b="1" i="1" dirty="0" err="1">
                <a:solidFill>
                  <a:srgbClr val="FFC000"/>
                </a:solidFill>
                <a:latin typeface="Times New Roman" pitchFamily="18" charset="0"/>
                <a:cs typeface="Times New Roman" pitchFamily="18" charset="0"/>
              </a:rPr>
              <a:t>stolonifer</a:t>
            </a:r>
            <a:r>
              <a:rPr lang="ar-SA" sz="2400" b="1" i="1" dirty="0">
                <a:solidFill>
                  <a:srgbClr val="FFC000"/>
                </a:solidFill>
                <a:latin typeface="Times New Roman" pitchFamily="18" charset="0"/>
                <a:cs typeface="Times New Roman" pitchFamily="18" charset="0"/>
              </a:rPr>
              <a:t>  </a:t>
            </a:r>
            <a:endParaRPr lang="ar-SA" sz="2400" b="1" dirty="0">
              <a:solidFill>
                <a:srgbClr val="FFC000"/>
              </a:solidFill>
            </a:endParaRPr>
          </a:p>
          <a:p>
            <a:pPr algn="just" rtl="1" eaLnBrk="1" fontAlgn="base" hangingPunct="1">
              <a:spcBef>
                <a:spcPct val="0"/>
              </a:spcBef>
              <a:spcAft>
                <a:spcPct val="0"/>
              </a:spcAft>
            </a:pPr>
            <a:endParaRPr lang="ar-SA" sz="2400" b="1" dirty="0">
              <a:solidFill>
                <a:srgbClr val="FF0000"/>
              </a:solidFill>
            </a:endParaRPr>
          </a:p>
          <a:p>
            <a:pPr algn="just" rtl="1" eaLnBrk="1" fontAlgn="base" hangingPunct="1">
              <a:spcBef>
                <a:spcPct val="0"/>
              </a:spcBef>
              <a:spcAft>
                <a:spcPct val="0"/>
              </a:spcAft>
            </a:pPr>
            <a:r>
              <a:rPr lang="ar-SA" sz="2000" b="1" dirty="0">
                <a:solidFill>
                  <a:srgbClr val="FFFFFF"/>
                </a:solidFill>
              </a:rPr>
              <a:t>يتسبب عن الفطر </a:t>
            </a:r>
            <a:r>
              <a:rPr lang="en-US" sz="2000" b="1" dirty="0" err="1">
                <a:solidFill>
                  <a:srgbClr val="FFFFFF"/>
                </a:solidFill>
              </a:rPr>
              <a:t>Rhizopus</a:t>
            </a:r>
            <a:r>
              <a:rPr lang="en-US" sz="2000" b="1" dirty="0">
                <a:solidFill>
                  <a:srgbClr val="FFFFFF"/>
                </a:solidFill>
              </a:rPr>
              <a:t> </a:t>
            </a:r>
            <a:r>
              <a:rPr lang="ar-SA" sz="2000" b="1" dirty="0">
                <a:solidFill>
                  <a:srgbClr val="FFFFFF"/>
                </a:solidFill>
              </a:rPr>
              <a:t> الذى يتميز بانة طفيل </a:t>
            </a:r>
            <a:r>
              <a:rPr lang="ar-IQ" sz="2000" b="1" dirty="0">
                <a:solidFill>
                  <a:srgbClr val="FFFFFF"/>
                </a:solidFill>
              </a:rPr>
              <a:t>ضعيف</a:t>
            </a:r>
            <a:r>
              <a:rPr lang="ar-SA" sz="2000" b="1" dirty="0">
                <a:solidFill>
                  <a:srgbClr val="FFFFFF"/>
                </a:solidFill>
              </a:rPr>
              <a:t> يسبب عفن طرى بسرعة على الخضروات المخزنة ويظهر </a:t>
            </a:r>
            <a:r>
              <a:rPr lang="ar-SA" sz="2000" b="1" dirty="0" err="1">
                <a:solidFill>
                  <a:srgbClr val="FFFFFF"/>
                </a:solidFill>
              </a:rPr>
              <a:t>الميسليوم</a:t>
            </a:r>
            <a:r>
              <a:rPr lang="ar-SA" sz="2000" b="1" dirty="0">
                <a:solidFill>
                  <a:srgbClr val="FFFFFF"/>
                </a:solidFill>
              </a:rPr>
              <a:t> </a:t>
            </a:r>
            <a:r>
              <a:rPr lang="ar-SA" sz="2000" b="1" dirty="0" err="1">
                <a:solidFill>
                  <a:srgbClr val="FFFFFF"/>
                </a:solidFill>
              </a:rPr>
              <a:t>الهوائى</a:t>
            </a:r>
            <a:r>
              <a:rPr lang="ar-SA" sz="2000" b="1" dirty="0">
                <a:solidFill>
                  <a:srgbClr val="FFFFFF"/>
                </a:solidFill>
              </a:rPr>
              <a:t> كثيفا ثم يتحول الى اللون البنى ويظهر العديد من </a:t>
            </a:r>
            <a:r>
              <a:rPr lang="ar-SA" sz="2000" b="1" dirty="0" smtClean="0">
                <a:solidFill>
                  <a:srgbClr val="FFFFFF"/>
                </a:solidFill>
              </a:rPr>
              <a:t>أشباه </a:t>
            </a:r>
            <a:r>
              <a:rPr lang="ar-SA" sz="2000" b="1" dirty="0">
                <a:solidFill>
                  <a:srgbClr val="FFFFFF"/>
                </a:solidFill>
              </a:rPr>
              <a:t>الجذور </a:t>
            </a:r>
            <a:r>
              <a:rPr lang="en-US" sz="2000" b="1" dirty="0">
                <a:solidFill>
                  <a:srgbClr val="FFFFFF"/>
                </a:solidFill>
              </a:rPr>
              <a:t>Rhizoids </a:t>
            </a:r>
            <a:r>
              <a:rPr lang="ar-SA" sz="2000" b="1" dirty="0">
                <a:solidFill>
                  <a:srgbClr val="FFFFFF"/>
                </a:solidFill>
              </a:rPr>
              <a:t> وحوامل الاكياس البوغية </a:t>
            </a:r>
            <a:r>
              <a:rPr lang="en-US" sz="2000" b="1" dirty="0" err="1">
                <a:solidFill>
                  <a:srgbClr val="FFFFFF"/>
                </a:solidFill>
              </a:rPr>
              <a:t>Sporangiophores</a:t>
            </a:r>
            <a:r>
              <a:rPr lang="en-US" sz="2000" b="1" dirty="0">
                <a:solidFill>
                  <a:srgbClr val="FFFFFF"/>
                </a:solidFill>
              </a:rPr>
              <a:t> </a:t>
            </a:r>
            <a:r>
              <a:rPr lang="ar-SA" sz="2000" b="1" dirty="0">
                <a:solidFill>
                  <a:srgbClr val="FFFFFF"/>
                </a:solidFill>
              </a:rPr>
              <a:t> </a:t>
            </a:r>
            <a:r>
              <a:rPr lang="ar-SA" sz="2000" b="1" dirty="0" smtClean="0">
                <a:solidFill>
                  <a:srgbClr val="FFFFFF"/>
                </a:solidFill>
              </a:rPr>
              <a:t>في </a:t>
            </a:r>
            <a:r>
              <a:rPr lang="ar-SA" sz="2000" b="1" dirty="0">
                <a:solidFill>
                  <a:srgbClr val="FFFFFF"/>
                </a:solidFill>
              </a:rPr>
              <a:t>مجاميع وغير متفرعة والاكياس البوغية </a:t>
            </a:r>
            <a:r>
              <a:rPr lang="en-US" sz="2000" b="1" dirty="0">
                <a:solidFill>
                  <a:srgbClr val="FFFFFF"/>
                </a:solidFill>
              </a:rPr>
              <a:t>Sporangia </a:t>
            </a:r>
            <a:r>
              <a:rPr lang="ar-SA" sz="2000" b="1" dirty="0">
                <a:solidFill>
                  <a:srgbClr val="FFFFFF"/>
                </a:solidFill>
              </a:rPr>
              <a:t> سوداء اللون كروية وتحتوى العديد من الابواغ </a:t>
            </a:r>
            <a:r>
              <a:rPr lang="ar-SA" sz="2000" b="1" dirty="0" err="1">
                <a:solidFill>
                  <a:srgbClr val="FFFFFF"/>
                </a:solidFill>
              </a:rPr>
              <a:t>الاسبورانجية</a:t>
            </a:r>
            <a:r>
              <a:rPr lang="ar-SA" sz="2000" b="1" dirty="0">
                <a:solidFill>
                  <a:srgbClr val="FFFFFF"/>
                </a:solidFill>
              </a:rPr>
              <a:t>.</a:t>
            </a:r>
          </a:p>
        </p:txBody>
      </p:sp>
    </p:spTree>
    <p:extLst>
      <p:ext uri="{BB962C8B-B14F-4D97-AF65-F5344CB8AC3E}">
        <p14:creationId xmlns:p14="http://schemas.microsoft.com/office/powerpoint/2010/main" val="3640863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biol.paisley.ac.uk/bioref/Fungi/Rhizopus_arrhizu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 y="35286"/>
            <a:ext cx="9139338" cy="682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785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postharvest.ucdavis.edu/Produce/ProduceFacts/Fruit/apple_gol-del_rhiz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93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692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botany.hawaii.edu/faculty/wong/Bot201/Zygomycota/zygo_s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24400" cy="491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http://www.backyardnature.net/f/rhizop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498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1853707" y="5181600"/>
            <a:ext cx="3946914" cy="400110"/>
          </a:xfrm>
          <a:prstGeom prst="rect">
            <a:avLst/>
          </a:prstGeom>
        </p:spPr>
        <p:txBody>
          <a:bodyPr wrap="none">
            <a:spAutoFit/>
          </a:bodyPr>
          <a:lstStyle/>
          <a:p>
            <a:pPr algn="r" rtl="1"/>
            <a:r>
              <a:rPr lang="ar-IQ" sz="2000" b="1" dirty="0" err="1" smtClean="0">
                <a:solidFill>
                  <a:schemeClr val="bg1"/>
                </a:solidFill>
              </a:rPr>
              <a:t>سبورانجيا</a:t>
            </a:r>
            <a:r>
              <a:rPr lang="ar-IQ" sz="2000" b="1" dirty="0" smtClean="0">
                <a:solidFill>
                  <a:schemeClr val="bg1"/>
                </a:solidFill>
              </a:rPr>
              <a:t> الفطر</a:t>
            </a:r>
            <a:r>
              <a:rPr lang="en-US" sz="2000" b="1" dirty="0" smtClean="0">
                <a:solidFill>
                  <a:schemeClr val="bg1"/>
                </a:solidFill>
              </a:rPr>
              <a:t> </a:t>
            </a:r>
            <a:r>
              <a:rPr lang="ar-IQ" sz="2000" b="1" dirty="0" smtClean="0">
                <a:solidFill>
                  <a:schemeClr val="bg1"/>
                </a:solidFill>
              </a:rPr>
              <a:t>   </a:t>
            </a:r>
            <a:r>
              <a:rPr lang="en-US" i="1" dirty="0" err="1" smtClean="0">
                <a:solidFill>
                  <a:schemeClr val="bg1"/>
                </a:solidFill>
              </a:rPr>
              <a:t>Rhizopus</a:t>
            </a:r>
            <a:r>
              <a:rPr lang="en-US" i="1" dirty="0" smtClean="0">
                <a:solidFill>
                  <a:schemeClr val="bg1"/>
                </a:solidFill>
              </a:rPr>
              <a:t> </a:t>
            </a:r>
            <a:r>
              <a:rPr lang="en-US" i="1" dirty="0" err="1" smtClean="0">
                <a:solidFill>
                  <a:schemeClr val="bg1"/>
                </a:solidFill>
              </a:rPr>
              <a:t>stolonifer</a:t>
            </a:r>
            <a:r>
              <a:rPr lang="ar-IQ" i="1" dirty="0" smtClean="0">
                <a:solidFill>
                  <a:schemeClr val="bg1"/>
                </a:solidFill>
              </a:rPr>
              <a:t> </a:t>
            </a:r>
            <a:r>
              <a:rPr lang="ar-IQ" i="1" dirty="0" smtClean="0"/>
              <a:t>  </a:t>
            </a:r>
            <a:endParaRPr lang="en-US" i="1" dirty="0"/>
          </a:p>
        </p:txBody>
      </p:sp>
    </p:spTree>
    <p:extLst>
      <p:ext uri="{BB962C8B-B14F-4D97-AF65-F5344CB8AC3E}">
        <p14:creationId xmlns:p14="http://schemas.microsoft.com/office/powerpoint/2010/main" val="3002327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لمحتوى 1"/>
          <p:cNvSpPr>
            <a:spLocks noGrp="1"/>
          </p:cNvSpPr>
          <p:nvPr>
            <p:ph/>
          </p:nvPr>
        </p:nvSpPr>
        <p:spPr>
          <a:xfrm>
            <a:off x="0" y="0"/>
            <a:ext cx="9144000" cy="6858000"/>
          </a:xfrm>
        </p:spPr>
        <p:txBody>
          <a:bodyPr/>
          <a:lstStyle/>
          <a:p>
            <a:r>
              <a:rPr lang="ar-IQ" b="1" dirty="0" smtClean="0">
                <a:solidFill>
                  <a:srgbClr val="FFFF00"/>
                </a:solidFill>
              </a:rPr>
              <a:t>عفن ثمار الشجر  </a:t>
            </a:r>
          </a:p>
          <a:p>
            <a:r>
              <a:rPr lang="ar-IQ" dirty="0" smtClean="0">
                <a:solidFill>
                  <a:srgbClr val="FFFF00"/>
                </a:solidFill>
              </a:rPr>
              <a:t>المسبب :</a:t>
            </a:r>
            <a:r>
              <a:rPr lang="en-US" dirty="0" smtClean="0">
                <a:solidFill>
                  <a:srgbClr val="FFFF00"/>
                </a:solidFill>
              </a:rPr>
              <a:t>   </a:t>
            </a:r>
            <a:r>
              <a:rPr lang="ar-IQ" dirty="0" smtClean="0">
                <a:solidFill>
                  <a:srgbClr val="FFFF00"/>
                </a:solidFill>
              </a:rPr>
              <a:t> </a:t>
            </a:r>
            <a:r>
              <a:rPr lang="en-US" i="1" dirty="0" err="1" smtClean="0">
                <a:solidFill>
                  <a:srgbClr val="FFFF00"/>
                </a:solidFill>
              </a:rPr>
              <a:t>Choanephora</a:t>
            </a:r>
            <a:r>
              <a:rPr lang="en-US" i="1" dirty="0" smtClean="0">
                <a:solidFill>
                  <a:srgbClr val="FFFF00"/>
                </a:solidFill>
              </a:rPr>
              <a:t> </a:t>
            </a:r>
            <a:r>
              <a:rPr lang="en-US" i="1" dirty="0" err="1" smtClean="0">
                <a:solidFill>
                  <a:srgbClr val="FFFF00"/>
                </a:solidFill>
              </a:rPr>
              <a:t>cucurbitarum</a:t>
            </a:r>
            <a:r>
              <a:rPr lang="ar-IQ" i="1" dirty="0" smtClean="0">
                <a:solidFill>
                  <a:srgbClr val="FFFF00"/>
                </a:solidFill>
              </a:rPr>
              <a:t>   </a:t>
            </a:r>
          </a:p>
          <a:p>
            <a:r>
              <a:rPr lang="ar-IQ" sz="2400" dirty="0" smtClean="0">
                <a:solidFill>
                  <a:schemeClr val="bg1"/>
                </a:solidFill>
              </a:rPr>
              <a:t>يمتاز الفطر بتكوينه 4 أنواع من الابواغ وهي </a:t>
            </a:r>
            <a:r>
              <a:rPr lang="ar-IQ" sz="2400" dirty="0" err="1" smtClean="0">
                <a:solidFill>
                  <a:schemeClr val="bg1"/>
                </a:solidFill>
              </a:rPr>
              <a:t>كالأتي</a:t>
            </a:r>
            <a:r>
              <a:rPr lang="ar-IQ" sz="2400" dirty="0" smtClean="0">
                <a:solidFill>
                  <a:schemeClr val="bg1"/>
                </a:solidFill>
              </a:rPr>
              <a:t> :_ </a:t>
            </a:r>
          </a:p>
          <a:p>
            <a:pPr>
              <a:buFontTx/>
              <a:buNone/>
            </a:pPr>
            <a:r>
              <a:rPr lang="ar-IQ" sz="2400" dirty="0" smtClean="0">
                <a:solidFill>
                  <a:schemeClr val="bg1"/>
                </a:solidFill>
              </a:rPr>
              <a:t>1.الابواغ </a:t>
            </a:r>
            <a:r>
              <a:rPr lang="ar-IQ" sz="2400" dirty="0" err="1" smtClean="0">
                <a:solidFill>
                  <a:schemeClr val="bg1"/>
                </a:solidFill>
              </a:rPr>
              <a:t>الكونيدية</a:t>
            </a:r>
            <a:r>
              <a:rPr lang="ar-IQ" sz="2400" dirty="0" smtClean="0">
                <a:solidFill>
                  <a:schemeClr val="bg1"/>
                </a:solidFill>
              </a:rPr>
              <a:t> : تتكون على حوامل </a:t>
            </a:r>
            <a:r>
              <a:rPr lang="ar-IQ" sz="2400" dirty="0" err="1" smtClean="0">
                <a:solidFill>
                  <a:schemeClr val="bg1"/>
                </a:solidFill>
              </a:rPr>
              <a:t>كونيدية</a:t>
            </a:r>
            <a:r>
              <a:rPr lang="ar-IQ" sz="2400" dirty="0" smtClean="0">
                <a:solidFill>
                  <a:schemeClr val="bg1"/>
                </a:solidFill>
              </a:rPr>
              <a:t> تنتهي عند الطرف بانتفاخ يخرج منه أفرع قصيرة كل فرع ينتهي بانتفاخ أخر يحمل ذنيبات تحمل الابواغ </a:t>
            </a:r>
            <a:r>
              <a:rPr lang="ar-IQ" sz="2400" dirty="0" err="1" smtClean="0">
                <a:solidFill>
                  <a:schemeClr val="bg1"/>
                </a:solidFill>
              </a:rPr>
              <a:t>الكونيدية</a:t>
            </a:r>
            <a:r>
              <a:rPr lang="ar-IQ" sz="2400" dirty="0" smtClean="0">
                <a:solidFill>
                  <a:schemeClr val="bg1"/>
                </a:solidFill>
              </a:rPr>
              <a:t> التي تكون ليمونية الشكل ومخططة طوليا </a:t>
            </a:r>
          </a:p>
          <a:p>
            <a:pPr>
              <a:buFontTx/>
              <a:buNone/>
            </a:pPr>
            <a:r>
              <a:rPr lang="ar-IQ" sz="2400" dirty="0" smtClean="0">
                <a:solidFill>
                  <a:schemeClr val="bg1"/>
                </a:solidFill>
              </a:rPr>
              <a:t>2.الابواغ </a:t>
            </a:r>
            <a:r>
              <a:rPr lang="ar-IQ" sz="2400" dirty="0" err="1" smtClean="0">
                <a:solidFill>
                  <a:schemeClr val="bg1"/>
                </a:solidFill>
              </a:rPr>
              <a:t>السبورانجية</a:t>
            </a:r>
            <a:r>
              <a:rPr lang="ar-IQ" sz="2400" dirty="0" smtClean="0">
                <a:solidFill>
                  <a:schemeClr val="bg1"/>
                </a:solidFill>
              </a:rPr>
              <a:t>: تتكون داخل الكيس </a:t>
            </a:r>
            <a:r>
              <a:rPr lang="ar-IQ" sz="2400" dirty="0" err="1" smtClean="0">
                <a:solidFill>
                  <a:schemeClr val="bg1"/>
                </a:solidFill>
              </a:rPr>
              <a:t>السبورانجي</a:t>
            </a:r>
            <a:r>
              <a:rPr lang="ar-IQ" sz="2400" dirty="0" smtClean="0">
                <a:solidFill>
                  <a:schemeClr val="bg1"/>
                </a:solidFill>
              </a:rPr>
              <a:t> , الحوامل غير مرتفعة تنحني للأسفل قرب نهايتها والابواغ </a:t>
            </a:r>
            <a:r>
              <a:rPr lang="ar-IQ" sz="2400" dirty="0" err="1" smtClean="0">
                <a:solidFill>
                  <a:schemeClr val="bg1"/>
                </a:solidFill>
              </a:rPr>
              <a:t>السبورانجية</a:t>
            </a:r>
            <a:r>
              <a:rPr lang="ar-IQ" sz="2400" dirty="0" smtClean="0">
                <a:solidFill>
                  <a:schemeClr val="bg1"/>
                </a:solidFill>
              </a:rPr>
              <a:t> بيضاوية أو </a:t>
            </a:r>
            <a:r>
              <a:rPr lang="ar-IQ" sz="2400" dirty="0" err="1" smtClean="0">
                <a:solidFill>
                  <a:schemeClr val="bg1"/>
                </a:solidFill>
              </a:rPr>
              <a:t>مغزلية</a:t>
            </a:r>
            <a:r>
              <a:rPr lang="ar-IQ" sz="2400" dirty="0" smtClean="0">
                <a:solidFill>
                  <a:schemeClr val="bg1"/>
                </a:solidFill>
              </a:rPr>
              <a:t> تحتوي عند كل طرف خصلة من الشعيرات  .</a:t>
            </a:r>
          </a:p>
          <a:p>
            <a:pPr>
              <a:buFontTx/>
              <a:buNone/>
            </a:pPr>
            <a:r>
              <a:rPr lang="ar-IQ" sz="2400" dirty="0" smtClean="0">
                <a:solidFill>
                  <a:schemeClr val="bg1"/>
                </a:solidFill>
              </a:rPr>
              <a:t>3. الابواغ </a:t>
            </a:r>
            <a:r>
              <a:rPr lang="ar-IQ" sz="2400" dirty="0" err="1" smtClean="0">
                <a:solidFill>
                  <a:schemeClr val="bg1"/>
                </a:solidFill>
              </a:rPr>
              <a:t>الكلاميدية</a:t>
            </a:r>
            <a:r>
              <a:rPr lang="ar-IQ" sz="2400" dirty="0" smtClean="0">
                <a:solidFill>
                  <a:schemeClr val="bg1"/>
                </a:solidFill>
              </a:rPr>
              <a:t> : سميكة الجدران تتكون وسط </a:t>
            </a:r>
            <a:r>
              <a:rPr lang="ar-IQ" sz="2400" dirty="0" err="1" smtClean="0">
                <a:solidFill>
                  <a:schemeClr val="bg1"/>
                </a:solidFill>
              </a:rPr>
              <a:t>الهايفا</a:t>
            </a:r>
            <a:r>
              <a:rPr lang="ar-IQ" sz="2400" dirty="0" smtClean="0">
                <a:solidFill>
                  <a:schemeClr val="bg1"/>
                </a:solidFill>
              </a:rPr>
              <a:t> تكوينا بينيا .</a:t>
            </a:r>
          </a:p>
          <a:p>
            <a:pPr>
              <a:buFontTx/>
              <a:buNone/>
            </a:pPr>
            <a:r>
              <a:rPr lang="ar-IQ" sz="2400" dirty="0" smtClean="0">
                <a:solidFill>
                  <a:schemeClr val="bg1"/>
                </a:solidFill>
              </a:rPr>
              <a:t>4. الابواغ </a:t>
            </a:r>
            <a:r>
              <a:rPr lang="ar-IQ" sz="2400" dirty="0" err="1" smtClean="0">
                <a:solidFill>
                  <a:schemeClr val="bg1"/>
                </a:solidFill>
              </a:rPr>
              <a:t>اللاقحية</a:t>
            </a:r>
            <a:r>
              <a:rPr lang="ar-IQ" sz="2400" dirty="0" smtClean="0">
                <a:solidFill>
                  <a:schemeClr val="bg1"/>
                </a:solidFill>
              </a:rPr>
              <a:t> : وهي ناتجة من تزاوج </a:t>
            </a:r>
            <a:r>
              <a:rPr lang="ar-IQ" sz="2400" dirty="0" err="1" smtClean="0">
                <a:solidFill>
                  <a:schemeClr val="bg1"/>
                </a:solidFill>
              </a:rPr>
              <a:t>هايفات</a:t>
            </a:r>
            <a:r>
              <a:rPr lang="ar-IQ" sz="2400" dirty="0" smtClean="0">
                <a:solidFill>
                  <a:schemeClr val="bg1"/>
                </a:solidFill>
              </a:rPr>
              <a:t> متشابهة في الشكل والحجم .</a:t>
            </a:r>
          </a:p>
        </p:txBody>
      </p:sp>
    </p:spTree>
    <p:extLst>
      <p:ext uri="{BB962C8B-B14F-4D97-AF65-F5344CB8AC3E}">
        <p14:creationId xmlns:p14="http://schemas.microsoft.com/office/powerpoint/2010/main" val="160561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ستطيل 4"/>
          <p:cNvSpPr>
            <a:spLocks noChangeArrowheads="1"/>
          </p:cNvSpPr>
          <p:nvPr/>
        </p:nvSpPr>
        <p:spPr bwMode="auto">
          <a:xfrm>
            <a:off x="0" y="7620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ar-SA" sz="4000" b="1" dirty="0">
                <a:solidFill>
                  <a:srgbClr val="FFFF00"/>
                </a:solidFill>
              </a:rPr>
              <a:t>الأمراض المتسببة عن الفطريات البيضية</a:t>
            </a:r>
            <a:r>
              <a:rPr lang="ar-IQ" sz="4000" b="1" dirty="0">
                <a:solidFill>
                  <a:srgbClr val="FFFF00"/>
                </a:solidFill>
              </a:rPr>
              <a:t> </a:t>
            </a:r>
            <a:r>
              <a:rPr lang="en-US" sz="4000" b="1" dirty="0" err="1" smtClean="0">
                <a:solidFill>
                  <a:srgbClr val="FFFF00"/>
                </a:solidFill>
              </a:rPr>
              <a:t>Oomycota</a:t>
            </a:r>
            <a:endParaRPr lang="ar-IQ" sz="4000" dirty="0">
              <a:solidFill>
                <a:srgbClr val="000000"/>
              </a:solidFill>
            </a:endParaRPr>
          </a:p>
        </p:txBody>
      </p:sp>
    </p:spTree>
    <p:extLst>
      <p:ext uri="{BB962C8B-B14F-4D97-AF65-F5344CB8AC3E}">
        <p14:creationId xmlns:p14="http://schemas.microsoft.com/office/powerpoint/2010/main" val="2091312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وان 1"/>
          <p:cNvSpPr>
            <a:spLocks noGrp="1"/>
          </p:cNvSpPr>
          <p:nvPr>
            <p:ph type="title"/>
          </p:nvPr>
        </p:nvSpPr>
        <p:spPr>
          <a:xfrm>
            <a:off x="0" y="0"/>
            <a:ext cx="9144000" cy="1417638"/>
          </a:xfrm>
        </p:spPr>
        <p:txBody>
          <a:bodyPr/>
          <a:lstStyle/>
          <a:p>
            <a:r>
              <a:rPr lang="ar-SA" sz="2800" b="1" smtClean="0">
                <a:solidFill>
                  <a:srgbClr val="FFFF00"/>
                </a:solidFill>
              </a:rPr>
              <a:t>مرض </a:t>
            </a:r>
            <a:r>
              <a:rPr lang="ar-IQ" sz="2800" b="1" smtClean="0">
                <a:solidFill>
                  <a:srgbClr val="FFFF00"/>
                </a:solidFill>
              </a:rPr>
              <a:t>عفن ثمار القرعيات </a:t>
            </a:r>
            <a:r>
              <a:rPr lang="ar-SA" sz="2800" b="1" smtClean="0">
                <a:solidFill>
                  <a:srgbClr val="FFFF00"/>
                </a:solidFill>
              </a:rPr>
              <a:t>:</a:t>
            </a:r>
            <a:r>
              <a:rPr lang="ar-IQ" sz="2800" b="1" smtClean="0">
                <a:solidFill>
                  <a:srgbClr val="FFFF00"/>
                </a:solidFill>
              </a:rPr>
              <a:t> </a:t>
            </a:r>
            <a:r>
              <a:rPr lang="en-US" sz="2800" b="1" i="1" smtClean="0">
                <a:solidFill>
                  <a:srgbClr val="FFFF00"/>
                </a:solidFill>
              </a:rPr>
              <a:t>Choanephora cucurbitarum</a:t>
            </a:r>
            <a:r>
              <a:rPr lang="ar-SA" sz="2800" b="1" smtClean="0">
                <a:solidFill>
                  <a:srgbClr val="FFFF00"/>
                </a:solidFill>
              </a:rPr>
              <a:t>       </a:t>
            </a:r>
            <a:r>
              <a:rPr lang="ar-SA" b="1" smtClean="0">
                <a:solidFill>
                  <a:srgbClr val="FFFF00"/>
                </a:solidFill>
              </a:rPr>
              <a:t/>
            </a:r>
            <a:br>
              <a:rPr lang="ar-SA" b="1" smtClean="0">
                <a:solidFill>
                  <a:srgbClr val="FFFF00"/>
                </a:solidFill>
              </a:rPr>
            </a:br>
            <a:endParaRPr lang="ar-IQ" smtClean="0">
              <a:solidFill>
                <a:srgbClr val="FFFF00"/>
              </a:solidFill>
            </a:endParaRPr>
          </a:p>
        </p:txBody>
      </p:sp>
      <p:pic>
        <p:nvPicPr>
          <p:cNvPr id="34819" name="Picture 2" descr="C:\Users\alaa\Desktop\افات خزن\Choanephora fruit ro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1066800"/>
            <a:ext cx="4724400" cy="5562600"/>
          </a:xfrm>
        </p:spPr>
      </p:pic>
      <p:pic>
        <p:nvPicPr>
          <p:cNvPr id="34820" name="Picture 3" descr="C:\Users\alaa\Desktop\Choanephora_cucurbitaru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80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82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p:cNvSpPr>
            <a:spLocks noGrp="1"/>
          </p:cNvSpPr>
          <p:nvPr>
            <p:ph type="title"/>
          </p:nvPr>
        </p:nvSpPr>
        <p:spPr>
          <a:xfrm>
            <a:off x="457200" y="609600"/>
            <a:ext cx="8229600" cy="4191000"/>
          </a:xfrm>
        </p:spPr>
        <p:txBody>
          <a:bodyPr/>
          <a:lstStyle/>
          <a:p>
            <a:r>
              <a:rPr lang="ar-IQ" smtClean="0">
                <a:solidFill>
                  <a:srgbClr val="FFFF00"/>
                </a:solidFill>
              </a:rPr>
              <a:t>الفطريات الكيسية </a:t>
            </a:r>
            <a:r>
              <a:rPr lang="en-US" smtClean="0">
                <a:solidFill>
                  <a:srgbClr val="FFFF00"/>
                </a:solidFill>
              </a:rPr>
              <a:t>Ascomycota</a:t>
            </a:r>
            <a:r>
              <a:rPr lang="en-US" smtClean="0">
                <a:solidFill>
                  <a:schemeClr val="bg1"/>
                </a:solidFill>
              </a:rPr>
              <a:t/>
            </a:r>
            <a:br>
              <a:rPr lang="en-US" smtClean="0">
                <a:solidFill>
                  <a:schemeClr val="bg1"/>
                </a:solidFill>
              </a:rPr>
            </a:br>
            <a:r>
              <a:rPr lang="en-US" smtClean="0">
                <a:solidFill>
                  <a:schemeClr val="bg1"/>
                </a:solidFill>
              </a:rPr>
              <a:t/>
            </a:r>
            <a:br>
              <a:rPr lang="en-US" smtClean="0">
                <a:solidFill>
                  <a:schemeClr val="bg1"/>
                </a:solidFill>
              </a:rPr>
            </a:br>
            <a:endParaRPr lang="ar-IQ" smtClean="0">
              <a:solidFill>
                <a:schemeClr val="bg1"/>
              </a:solidFill>
            </a:endParaRPr>
          </a:p>
        </p:txBody>
      </p:sp>
    </p:spTree>
    <p:extLst>
      <p:ext uri="{BB962C8B-B14F-4D97-AF65-F5344CB8AC3E}">
        <p14:creationId xmlns:p14="http://schemas.microsoft.com/office/powerpoint/2010/main" val="3523617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لمحتوى 2"/>
          <p:cNvSpPr>
            <a:spLocks noGrp="1"/>
          </p:cNvSpPr>
          <p:nvPr>
            <p:ph idx="1"/>
          </p:nvPr>
        </p:nvSpPr>
        <p:spPr>
          <a:xfrm>
            <a:off x="0" y="1219200"/>
            <a:ext cx="9144000" cy="5638800"/>
          </a:xfrm>
        </p:spPr>
        <p:txBody>
          <a:bodyPr/>
          <a:lstStyle/>
          <a:p>
            <a:pPr marL="514350" indent="-514350">
              <a:buFontTx/>
              <a:buAutoNum type="arabicPeriod"/>
            </a:pPr>
            <a:r>
              <a:rPr lang="ar-IQ" dirty="0" err="1" smtClean="0">
                <a:solidFill>
                  <a:srgbClr val="FFFFFF"/>
                </a:solidFill>
              </a:rPr>
              <a:t>المايسيليوم</a:t>
            </a:r>
            <a:r>
              <a:rPr lang="ar-IQ" dirty="0" smtClean="0">
                <a:solidFill>
                  <a:srgbClr val="FFFFFF"/>
                </a:solidFill>
              </a:rPr>
              <a:t> مقسم بجدر مستعرضة </a:t>
            </a:r>
            <a:r>
              <a:rPr lang="en-US" dirty="0" smtClean="0">
                <a:solidFill>
                  <a:srgbClr val="FFFFFF"/>
                </a:solidFill>
              </a:rPr>
              <a:t>Septa</a:t>
            </a:r>
            <a:r>
              <a:rPr lang="ar-IQ" dirty="0" smtClean="0">
                <a:solidFill>
                  <a:srgbClr val="FFFFFF"/>
                </a:solidFill>
              </a:rPr>
              <a:t>تحتوي ثقوب وسطية تسمح باتصال </a:t>
            </a:r>
            <a:r>
              <a:rPr lang="ar-IQ" dirty="0" err="1" smtClean="0">
                <a:solidFill>
                  <a:srgbClr val="FFFFFF"/>
                </a:solidFill>
              </a:rPr>
              <a:t>السايتوبلازم</a:t>
            </a:r>
            <a:r>
              <a:rPr lang="ar-IQ" dirty="0" smtClean="0">
                <a:solidFill>
                  <a:srgbClr val="FFFFFF"/>
                </a:solidFill>
              </a:rPr>
              <a:t> بين الخلايا المختلفة في </a:t>
            </a:r>
            <a:r>
              <a:rPr lang="ar-IQ" dirty="0" err="1" smtClean="0">
                <a:solidFill>
                  <a:srgbClr val="FFFFFF"/>
                </a:solidFill>
              </a:rPr>
              <a:t>الهايفا</a:t>
            </a:r>
            <a:r>
              <a:rPr lang="ar-IQ" dirty="0" smtClean="0">
                <a:solidFill>
                  <a:srgbClr val="FFFFFF"/>
                </a:solidFill>
              </a:rPr>
              <a:t> التي يتكون جدارها من </a:t>
            </a:r>
            <a:r>
              <a:rPr lang="en-US" dirty="0" err="1" smtClean="0">
                <a:solidFill>
                  <a:srgbClr val="FFFFFF"/>
                </a:solidFill>
              </a:rPr>
              <a:t>Glucan</a:t>
            </a:r>
            <a:r>
              <a:rPr lang="ar-IQ" dirty="0" smtClean="0">
                <a:solidFill>
                  <a:srgbClr val="FFFFFF"/>
                </a:solidFill>
              </a:rPr>
              <a:t> +</a:t>
            </a:r>
            <a:r>
              <a:rPr lang="en-US" dirty="0" smtClean="0">
                <a:solidFill>
                  <a:srgbClr val="FFFFFF"/>
                </a:solidFill>
              </a:rPr>
              <a:t>Chitin</a:t>
            </a:r>
            <a:r>
              <a:rPr lang="ar-IQ" dirty="0" smtClean="0">
                <a:solidFill>
                  <a:srgbClr val="FFFFFF"/>
                </a:solidFill>
              </a:rPr>
              <a:t>.</a:t>
            </a:r>
          </a:p>
          <a:p>
            <a:pPr marL="514350" indent="-514350">
              <a:buFontTx/>
              <a:buAutoNum type="arabicPeriod"/>
            </a:pPr>
            <a:r>
              <a:rPr lang="ar-IQ" dirty="0" err="1" smtClean="0">
                <a:solidFill>
                  <a:srgbClr val="FFFFFF"/>
                </a:solidFill>
              </a:rPr>
              <a:t>لاتكون</a:t>
            </a:r>
            <a:r>
              <a:rPr lang="ar-IQ" dirty="0" smtClean="0">
                <a:solidFill>
                  <a:srgbClr val="FFFFFF"/>
                </a:solidFill>
              </a:rPr>
              <a:t> ابواغ سابحة ولا ابواغ </a:t>
            </a:r>
            <a:r>
              <a:rPr lang="ar-IQ" dirty="0" err="1" smtClean="0">
                <a:solidFill>
                  <a:srgbClr val="FFFFFF"/>
                </a:solidFill>
              </a:rPr>
              <a:t>سبورانجية</a:t>
            </a:r>
            <a:r>
              <a:rPr lang="ar-IQ" dirty="0" smtClean="0">
                <a:solidFill>
                  <a:srgbClr val="FFFFFF"/>
                </a:solidFill>
              </a:rPr>
              <a:t> وإنما التكاثر </a:t>
            </a:r>
            <a:r>
              <a:rPr lang="ar-IQ" dirty="0" err="1" smtClean="0">
                <a:solidFill>
                  <a:srgbClr val="FFFFFF"/>
                </a:solidFill>
              </a:rPr>
              <a:t>اللاجنسي</a:t>
            </a:r>
            <a:r>
              <a:rPr lang="ar-IQ" dirty="0" smtClean="0">
                <a:solidFill>
                  <a:srgbClr val="FFFFFF"/>
                </a:solidFill>
              </a:rPr>
              <a:t> يتم بواسطة تكوين الابواغ </a:t>
            </a:r>
            <a:r>
              <a:rPr lang="ar-IQ" dirty="0" err="1" smtClean="0">
                <a:solidFill>
                  <a:srgbClr val="FFFFFF"/>
                </a:solidFill>
              </a:rPr>
              <a:t>الكونيدية</a:t>
            </a:r>
            <a:r>
              <a:rPr lang="ar-IQ" dirty="0" smtClean="0">
                <a:solidFill>
                  <a:srgbClr val="FFFFFF"/>
                </a:solidFill>
              </a:rPr>
              <a:t> </a:t>
            </a:r>
            <a:r>
              <a:rPr lang="en-US" dirty="0" smtClean="0">
                <a:solidFill>
                  <a:srgbClr val="FFFFFF"/>
                </a:solidFill>
              </a:rPr>
              <a:t>conidia</a:t>
            </a:r>
            <a:r>
              <a:rPr lang="ar-IQ" dirty="0" smtClean="0">
                <a:solidFill>
                  <a:srgbClr val="FFFFFF"/>
                </a:solidFill>
              </a:rPr>
              <a:t> بشكل مفرد أو بشكل سلاسل وتكون محمولة على حوامل </a:t>
            </a:r>
            <a:r>
              <a:rPr lang="ar-IQ" dirty="0" err="1" smtClean="0">
                <a:solidFill>
                  <a:srgbClr val="FFFFFF"/>
                </a:solidFill>
              </a:rPr>
              <a:t>كونيدية</a:t>
            </a:r>
            <a:r>
              <a:rPr lang="ar-IQ" dirty="0" smtClean="0">
                <a:solidFill>
                  <a:srgbClr val="FFFFFF"/>
                </a:solidFill>
              </a:rPr>
              <a:t> </a:t>
            </a:r>
            <a:r>
              <a:rPr lang="en-US" dirty="0" smtClean="0">
                <a:solidFill>
                  <a:srgbClr val="FFFFFF"/>
                </a:solidFill>
              </a:rPr>
              <a:t>conidiophore</a:t>
            </a:r>
            <a:r>
              <a:rPr lang="ar-IQ" dirty="0" smtClean="0">
                <a:solidFill>
                  <a:srgbClr val="FFFFFF"/>
                </a:solidFill>
              </a:rPr>
              <a:t> التي قد تنشا على اجزاء متفرقة من </a:t>
            </a:r>
            <a:r>
              <a:rPr lang="ar-IQ" dirty="0" err="1" smtClean="0">
                <a:solidFill>
                  <a:srgbClr val="FFFFFF"/>
                </a:solidFill>
              </a:rPr>
              <a:t>المايسيليوم</a:t>
            </a:r>
            <a:r>
              <a:rPr lang="ar-IQ" dirty="0" smtClean="0">
                <a:solidFill>
                  <a:srgbClr val="FFFFFF"/>
                </a:solidFill>
              </a:rPr>
              <a:t> او داخل تراكيب خاصة مثل </a:t>
            </a:r>
            <a:r>
              <a:rPr lang="en-US" dirty="0" err="1" smtClean="0">
                <a:solidFill>
                  <a:srgbClr val="FFFFFF"/>
                </a:solidFill>
              </a:rPr>
              <a:t>Pycnidium</a:t>
            </a:r>
            <a:r>
              <a:rPr lang="en-US" dirty="0" smtClean="0">
                <a:solidFill>
                  <a:srgbClr val="FFFFFF"/>
                </a:solidFill>
              </a:rPr>
              <a:t>  </a:t>
            </a:r>
            <a:r>
              <a:rPr lang="ar-IQ" dirty="0" smtClean="0">
                <a:solidFill>
                  <a:srgbClr val="FFFFFF"/>
                </a:solidFill>
              </a:rPr>
              <a:t>او</a:t>
            </a:r>
            <a:r>
              <a:rPr lang="en-US" dirty="0" smtClean="0">
                <a:solidFill>
                  <a:srgbClr val="FFFFFF"/>
                </a:solidFill>
              </a:rPr>
              <a:t> </a:t>
            </a:r>
            <a:r>
              <a:rPr lang="en-US" dirty="0" err="1" smtClean="0">
                <a:solidFill>
                  <a:srgbClr val="FFFFFF"/>
                </a:solidFill>
              </a:rPr>
              <a:t>Acervulus</a:t>
            </a:r>
            <a:r>
              <a:rPr lang="en-US" dirty="0" smtClean="0">
                <a:solidFill>
                  <a:srgbClr val="FFFFFF"/>
                </a:solidFill>
              </a:rPr>
              <a:t> </a:t>
            </a:r>
            <a:r>
              <a:rPr lang="ar-IQ" dirty="0" smtClean="0">
                <a:solidFill>
                  <a:srgbClr val="FFFFFF"/>
                </a:solidFill>
              </a:rPr>
              <a:t> او </a:t>
            </a:r>
            <a:r>
              <a:rPr lang="en-US" dirty="0" err="1" smtClean="0">
                <a:solidFill>
                  <a:srgbClr val="FFFFFF"/>
                </a:solidFill>
              </a:rPr>
              <a:t>Sporodochium</a:t>
            </a:r>
            <a:r>
              <a:rPr lang="en-US" dirty="0" smtClean="0">
                <a:solidFill>
                  <a:srgbClr val="FFFFFF"/>
                </a:solidFill>
              </a:rPr>
              <a:t> </a:t>
            </a:r>
            <a:r>
              <a:rPr lang="ar-IQ" dirty="0" smtClean="0">
                <a:solidFill>
                  <a:srgbClr val="FFFFFF"/>
                </a:solidFill>
              </a:rPr>
              <a:t> او </a:t>
            </a:r>
            <a:r>
              <a:rPr lang="en-US" dirty="0" smtClean="0">
                <a:solidFill>
                  <a:srgbClr val="FFFFFF"/>
                </a:solidFill>
              </a:rPr>
              <a:t>.</a:t>
            </a:r>
            <a:r>
              <a:rPr lang="en-US" dirty="0" err="1" smtClean="0">
                <a:solidFill>
                  <a:srgbClr val="FFFFFF"/>
                </a:solidFill>
              </a:rPr>
              <a:t>Synnema</a:t>
            </a:r>
            <a:endParaRPr lang="en-US" dirty="0" smtClean="0">
              <a:solidFill>
                <a:srgbClr val="FFFFFF"/>
              </a:solidFill>
            </a:endParaRPr>
          </a:p>
        </p:txBody>
      </p:sp>
      <p:sp>
        <p:nvSpPr>
          <p:cNvPr id="36867" name="عنوان 3"/>
          <p:cNvSpPr>
            <a:spLocks noGrp="1"/>
          </p:cNvSpPr>
          <p:nvPr>
            <p:ph type="title"/>
          </p:nvPr>
        </p:nvSpPr>
        <p:spPr>
          <a:xfrm>
            <a:off x="457200" y="274638"/>
            <a:ext cx="8229600" cy="1020762"/>
          </a:xfrm>
        </p:spPr>
        <p:txBody>
          <a:bodyPr/>
          <a:lstStyle/>
          <a:p>
            <a:r>
              <a:rPr lang="ar-IQ" smtClean="0">
                <a:solidFill>
                  <a:srgbClr val="FFFF00"/>
                </a:solidFill>
              </a:rPr>
              <a:t>المميزات العامة</a:t>
            </a:r>
          </a:p>
        </p:txBody>
      </p:sp>
    </p:spTree>
    <p:extLst>
      <p:ext uri="{BB962C8B-B14F-4D97-AF65-F5344CB8AC3E}">
        <p14:creationId xmlns:p14="http://schemas.microsoft.com/office/powerpoint/2010/main" val="791644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228600"/>
            <a:ext cx="8839200" cy="6324600"/>
          </a:xfrm>
        </p:spPr>
        <p:txBody>
          <a:bodyPr/>
          <a:lstStyle/>
          <a:p>
            <a:pPr marL="514350" indent="-514350" algn="just">
              <a:buFontTx/>
              <a:buNone/>
              <a:defRPr/>
            </a:pPr>
            <a:r>
              <a:rPr lang="ar-IQ" dirty="0" smtClean="0">
                <a:solidFill>
                  <a:schemeClr val="accent3"/>
                </a:solidFill>
              </a:rPr>
              <a:t>3. ناتج التكاثر الجنسي عبارة عن تراكيب خاصة تشبه الأكياس تسمى </a:t>
            </a:r>
            <a:r>
              <a:rPr lang="en-US" dirty="0" err="1" smtClean="0">
                <a:solidFill>
                  <a:schemeClr val="accent3"/>
                </a:solidFill>
              </a:rPr>
              <a:t>Asci</a:t>
            </a:r>
            <a:r>
              <a:rPr lang="en-US" dirty="0" smtClean="0">
                <a:solidFill>
                  <a:schemeClr val="accent3"/>
                </a:solidFill>
              </a:rPr>
              <a:t> </a:t>
            </a:r>
            <a:r>
              <a:rPr lang="ar-IQ" dirty="0" smtClean="0">
                <a:solidFill>
                  <a:schemeClr val="accent3"/>
                </a:solidFill>
              </a:rPr>
              <a:t>مفردها </a:t>
            </a:r>
            <a:r>
              <a:rPr lang="en-US" dirty="0" err="1" smtClean="0">
                <a:solidFill>
                  <a:schemeClr val="accent3"/>
                </a:solidFill>
              </a:rPr>
              <a:t>Ascus</a:t>
            </a:r>
            <a:r>
              <a:rPr lang="ar-IQ" dirty="0" smtClean="0">
                <a:solidFill>
                  <a:schemeClr val="accent3"/>
                </a:solidFill>
              </a:rPr>
              <a:t> تحتوي بداخلها التراكيب الجنسية التي تسمى </a:t>
            </a:r>
            <a:r>
              <a:rPr lang="en-US" dirty="0" err="1" smtClean="0">
                <a:solidFill>
                  <a:schemeClr val="accent3"/>
                </a:solidFill>
              </a:rPr>
              <a:t>Ascospores</a:t>
            </a:r>
            <a:r>
              <a:rPr lang="en-US" dirty="0" smtClean="0">
                <a:solidFill>
                  <a:schemeClr val="accent3"/>
                </a:solidFill>
              </a:rPr>
              <a:t> </a:t>
            </a:r>
            <a:r>
              <a:rPr lang="ar-IQ" dirty="0" smtClean="0">
                <a:solidFill>
                  <a:schemeClr val="accent3"/>
                </a:solidFill>
              </a:rPr>
              <a:t>الابواغ الكيسية.تكون هذه الأكياس عارية أو مكشوفة </a:t>
            </a:r>
            <a:r>
              <a:rPr lang="en-US" dirty="0" smtClean="0">
                <a:solidFill>
                  <a:schemeClr val="accent3"/>
                </a:solidFill>
              </a:rPr>
              <a:t>Naked </a:t>
            </a:r>
            <a:r>
              <a:rPr lang="en-US" dirty="0" err="1" smtClean="0">
                <a:solidFill>
                  <a:schemeClr val="accent3"/>
                </a:solidFill>
              </a:rPr>
              <a:t>Asci</a:t>
            </a:r>
            <a:r>
              <a:rPr lang="ar-IQ" dirty="0" smtClean="0">
                <a:solidFill>
                  <a:schemeClr val="accent3"/>
                </a:solidFill>
              </a:rPr>
              <a:t> في الفطريات الكيسية الواطئة التي تتبع مجموعة </a:t>
            </a:r>
            <a:r>
              <a:rPr lang="en-US" dirty="0" err="1" smtClean="0">
                <a:solidFill>
                  <a:schemeClr val="accent3"/>
                </a:solidFill>
              </a:rPr>
              <a:t>Hemiascomycetes</a:t>
            </a:r>
            <a:r>
              <a:rPr lang="ar-IQ" dirty="0" smtClean="0">
                <a:solidFill>
                  <a:schemeClr val="accent3"/>
                </a:solidFill>
              </a:rPr>
              <a:t> أو تتكون داخل تراكيب ثمرية ذات أشكال وأحجام مختلفة في الفطريات الكيسية الراقية , فمنهاماهو كروي مغلق تتبعثرالأكياس فيه عندالنضج ويسمى</a:t>
            </a:r>
            <a:r>
              <a:rPr lang="en-US" dirty="0" err="1" smtClean="0">
                <a:solidFill>
                  <a:schemeClr val="accent3"/>
                </a:solidFill>
              </a:rPr>
              <a:t>Cleistothecium</a:t>
            </a:r>
            <a:r>
              <a:rPr lang="ar-IQ" dirty="0" smtClean="0">
                <a:solidFill>
                  <a:schemeClr val="accent3"/>
                </a:solidFill>
              </a:rPr>
              <a:t> وهذا مايميز مجموعة الفطريات الكيسية الكروية </a:t>
            </a:r>
            <a:r>
              <a:rPr lang="en-US" dirty="0" err="1" smtClean="0">
                <a:solidFill>
                  <a:schemeClr val="accent3"/>
                </a:solidFill>
              </a:rPr>
              <a:t>Plectomycetes</a:t>
            </a:r>
            <a:r>
              <a:rPr lang="ar-IQ" dirty="0" smtClean="0">
                <a:solidFill>
                  <a:schemeClr val="accent3"/>
                </a:solidFill>
              </a:rPr>
              <a:t>,</a:t>
            </a:r>
            <a:r>
              <a:rPr lang="ar-IQ" dirty="0" err="1" smtClean="0">
                <a:solidFill>
                  <a:schemeClr val="accent3"/>
                </a:solidFill>
              </a:rPr>
              <a:t>اوتنتظم</a:t>
            </a:r>
            <a:r>
              <a:rPr lang="ar-IQ" dirty="0" smtClean="0">
                <a:solidFill>
                  <a:schemeClr val="accent3"/>
                </a:solidFill>
              </a:rPr>
              <a:t> الأكياس بصورة متوازية داخل الجسم الثمري دورقي اوكروي  الشكل الذي يفتح عند النضج بفوهة تنتثر منها الابواغ الكيسية ويعرف هذا النوع باسم </a:t>
            </a:r>
            <a:r>
              <a:rPr lang="en-US" dirty="0" err="1" smtClean="0">
                <a:solidFill>
                  <a:schemeClr val="accent3"/>
                </a:solidFill>
              </a:rPr>
              <a:t>Perithecium</a:t>
            </a:r>
            <a:r>
              <a:rPr lang="ar-IQ" dirty="0" smtClean="0">
                <a:solidFill>
                  <a:schemeClr val="accent3"/>
                </a:solidFill>
              </a:rPr>
              <a:t> وهو مايميز مجموعة الفطريات الكيسية القارورية </a:t>
            </a:r>
            <a:r>
              <a:rPr lang="en-US" dirty="0" err="1" smtClean="0">
                <a:solidFill>
                  <a:schemeClr val="accent3"/>
                </a:solidFill>
              </a:rPr>
              <a:t>Pyrenomycetes</a:t>
            </a:r>
            <a:r>
              <a:rPr lang="ar-IQ" dirty="0" smtClean="0">
                <a:solidFill>
                  <a:schemeClr val="accent3"/>
                </a:solidFill>
              </a:rPr>
              <a:t> .كما قد</a:t>
            </a:r>
          </a:p>
          <a:p>
            <a:pPr marL="514350" indent="-514350" algn="just">
              <a:buFontTx/>
              <a:buNone/>
              <a:defRPr/>
            </a:pPr>
            <a:endParaRPr lang="ar-IQ" dirty="0" smtClean="0">
              <a:solidFill>
                <a:schemeClr val="accent3"/>
              </a:solidFill>
            </a:endParaRPr>
          </a:p>
          <a:p>
            <a:pPr marL="514350" indent="-514350" algn="just">
              <a:buFontTx/>
              <a:buNone/>
              <a:defRPr/>
            </a:pPr>
            <a:endParaRPr lang="ar-IQ" dirty="0" smtClean="0">
              <a:solidFill>
                <a:schemeClr val="accent3"/>
              </a:solidFill>
            </a:endParaRPr>
          </a:p>
          <a:p>
            <a:pPr marL="514350" indent="-514350" algn="just">
              <a:buFontTx/>
              <a:buNone/>
              <a:defRPr/>
            </a:pPr>
            <a:endParaRPr lang="ar-IQ" dirty="0" smtClean="0">
              <a:solidFill>
                <a:schemeClr val="accent3"/>
              </a:solidFill>
            </a:endParaRPr>
          </a:p>
          <a:p>
            <a:pPr marL="514350" indent="-514350" algn="just">
              <a:buFontTx/>
              <a:buNone/>
              <a:defRPr/>
            </a:pPr>
            <a:endParaRPr lang="ar-IQ" dirty="0" smtClean="0">
              <a:solidFill>
                <a:schemeClr val="accent3"/>
              </a:solidFill>
            </a:endParaRPr>
          </a:p>
        </p:txBody>
      </p:sp>
    </p:spTree>
    <p:extLst>
      <p:ext uri="{BB962C8B-B14F-4D97-AF65-F5344CB8AC3E}">
        <p14:creationId xmlns:p14="http://schemas.microsoft.com/office/powerpoint/2010/main" val="447361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p:txBody>
          <a:bodyPr/>
          <a:lstStyle/>
          <a:p>
            <a:pPr algn="just">
              <a:buFontTx/>
              <a:buNone/>
              <a:defRPr/>
            </a:pPr>
            <a:r>
              <a:rPr lang="ar-IQ" dirty="0" smtClean="0">
                <a:solidFill>
                  <a:schemeClr val="accent3"/>
                </a:solidFill>
              </a:rPr>
              <a:t>   يحتوي الجسم الثمري على أكياس مرتبة بانتظام وموازية لبعضها على سطح الجسم الثمري الذي يكون ذو شكل فنجاني أو طبقي ويسمى حينئذ </a:t>
            </a:r>
            <a:r>
              <a:rPr lang="en-US" dirty="0" err="1" smtClean="0">
                <a:solidFill>
                  <a:schemeClr val="accent3"/>
                </a:solidFill>
              </a:rPr>
              <a:t>Apothecium</a:t>
            </a:r>
            <a:r>
              <a:rPr lang="ar-IQ" dirty="0" smtClean="0">
                <a:solidFill>
                  <a:schemeClr val="accent3"/>
                </a:solidFill>
              </a:rPr>
              <a:t> وهو مايميز مجموعة الفطريات الكيسية القرصية </a:t>
            </a:r>
            <a:r>
              <a:rPr lang="en-US" dirty="0" smtClean="0">
                <a:solidFill>
                  <a:schemeClr val="accent3"/>
                </a:solidFill>
              </a:rPr>
              <a:t> </a:t>
            </a:r>
            <a:r>
              <a:rPr lang="en-US" dirty="0" err="1" smtClean="0">
                <a:solidFill>
                  <a:schemeClr val="accent3"/>
                </a:solidFill>
              </a:rPr>
              <a:t>Discomycetes</a:t>
            </a:r>
            <a:r>
              <a:rPr lang="ar-IQ" dirty="0" smtClean="0">
                <a:solidFill>
                  <a:schemeClr val="accent3"/>
                </a:solidFill>
              </a:rPr>
              <a:t> , كذلك قد تكون الأكياس مطمورة داخل داخل حشيات تسمى </a:t>
            </a:r>
            <a:r>
              <a:rPr lang="en-US" dirty="0" err="1" smtClean="0">
                <a:solidFill>
                  <a:schemeClr val="accent3"/>
                </a:solidFill>
              </a:rPr>
              <a:t>Ascostroma</a:t>
            </a:r>
            <a:r>
              <a:rPr lang="ar-IQ" dirty="0" smtClean="0">
                <a:solidFill>
                  <a:schemeClr val="accent3"/>
                </a:solidFill>
              </a:rPr>
              <a:t> </a:t>
            </a:r>
            <a:endParaRPr lang="ar-IQ" dirty="0"/>
          </a:p>
        </p:txBody>
      </p:sp>
    </p:spTree>
    <p:extLst>
      <p:ext uri="{BB962C8B-B14F-4D97-AF65-F5344CB8AC3E}">
        <p14:creationId xmlns:p14="http://schemas.microsoft.com/office/powerpoint/2010/main" val="3633618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858000"/>
          </a:xfrm>
        </p:spPr>
        <p:txBody>
          <a:bodyPr/>
          <a:lstStyle/>
          <a:p>
            <a:pPr algn="ctr">
              <a:buFontTx/>
              <a:buNone/>
              <a:defRPr/>
            </a:pPr>
            <a:r>
              <a:rPr lang="ar-IQ" sz="4000" dirty="0" smtClean="0">
                <a:solidFill>
                  <a:srgbClr val="FFFF00"/>
                </a:solidFill>
              </a:rPr>
              <a:t>أمراض الفطريات الكيسية الأولية  </a:t>
            </a:r>
          </a:p>
          <a:p>
            <a:pPr algn="ctr">
              <a:buFontTx/>
              <a:buNone/>
              <a:defRPr/>
            </a:pPr>
            <a:r>
              <a:rPr lang="ar-IQ" sz="4000" b="1" dirty="0" smtClean="0">
                <a:solidFill>
                  <a:srgbClr val="FFFF00"/>
                </a:solidFill>
              </a:rPr>
              <a:t>   </a:t>
            </a:r>
            <a:r>
              <a:rPr lang="en-US" b="1" dirty="0" err="1" smtClean="0">
                <a:solidFill>
                  <a:srgbClr val="FFFF00"/>
                </a:solidFill>
              </a:rPr>
              <a:t>Hemiascomycetes</a:t>
            </a:r>
            <a:endParaRPr lang="en-US" b="1" dirty="0" smtClean="0">
              <a:solidFill>
                <a:srgbClr val="FFFF00"/>
              </a:solidFill>
            </a:endParaRPr>
          </a:p>
          <a:p>
            <a:pPr algn="ctr">
              <a:buFontTx/>
              <a:buNone/>
              <a:defRPr/>
            </a:pPr>
            <a:r>
              <a:rPr lang="ar-IQ" b="1" dirty="0" smtClean="0">
                <a:solidFill>
                  <a:schemeClr val="accent3"/>
                </a:solidFill>
              </a:rPr>
              <a:t>1. مرض تجعد أوراق الخوخ </a:t>
            </a:r>
            <a:r>
              <a:rPr lang="en-US" b="1" dirty="0" smtClean="0">
                <a:solidFill>
                  <a:schemeClr val="accent3"/>
                </a:solidFill>
              </a:rPr>
              <a:t>Peach leaves curl </a:t>
            </a:r>
          </a:p>
          <a:p>
            <a:pPr>
              <a:defRPr/>
            </a:pPr>
            <a:r>
              <a:rPr lang="ar-IQ" sz="2800" dirty="0" smtClean="0">
                <a:solidFill>
                  <a:schemeClr val="accent3"/>
                </a:solidFill>
              </a:rPr>
              <a:t>تظهر الأعراض بشكل مناطق مرتفعة عن السطح العلوي للأوراق سريعا ماتمتد وتتجعد لتشمل معظم الورقة التي تصبح سميكة أوشحميه ويتغير لونها إلى الأخضر الباهت ثم الأصفر المشوب بحمرة ثم الأحمر الداكن وتصبح فضية في النهاية ,تتشقق هذه التجعدات فيخرج مسحوق ابيض لامع عبارة عن الأكياس والابواغ الكيسية للمسبب المرضي. تنتشر هذه الابواغ فتدخل الشقوق وحراشف البراعم وعند بداية الشتاء تتبرعم وتكون كونيدات أولية وأحيانا تتبرعم الكونيدات الأولية مكونة كونيدات ثانوية وثالثية والتي يقضي فيها الفطر فترة التشتية حتى بداية الربيع وإحداث الإصابة الأولية.</a:t>
            </a:r>
          </a:p>
        </p:txBody>
      </p:sp>
    </p:spTree>
    <p:extLst>
      <p:ext uri="{BB962C8B-B14F-4D97-AF65-F5344CB8AC3E}">
        <p14:creationId xmlns:p14="http://schemas.microsoft.com/office/powerpoint/2010/main" val="1768306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0" y="0"/>
            <a:ext cx="9144000" cy="6858000"/>
          </a:xfrm>
        </p:spPr>
        <p:txBody>
          <a:bodyPr/>
          <a:lstStyle/>
          <a:p>
            <a:pPr>
              <a:defRPr/>
            </a:pPr>
            <a:r>
              <a:rPr lang="ar-IQ" dirty="0" smtClean="0">
                <a:solidFill>
                  <a:schemeClr val="accent3"/>
                </a:solidFill>
              </a:rPr>
              <a:t> </a:t>
            </a:r>
            <a:r>
              <a:rPr lang="ar-IQ" b="1" dirty="0" smtClean="0">
                <a:solidFill>
                  <a:schemeClr val="accent3"/>
                </a:solidFill>
              </a:rPr>
              <a:t>المسبب المرضي </a:t>
            </a:r>
            <a:r>
              <a:rPr lang="ar-IQ" dirty="0" smtClean="0">
                <a:solidFill>
                  <a:schemeClr val="accent3"/>
                </a:solidFill>
              </a:rPr>
              <a:t>:    </a:t>
            </a:r>
            <a:r>
              <a:rPr lang="en-US" b="1" i="1" dirty="0" err="1" smtClean="0">
                <a:solidFill>
                  <a:schemeClr val="accent3"/>
                </a:solidFill>
              </a:rPr>
              <a:t>Taphrina</a:t>
            </a:r>
            <a:r>
              <a:rPr lang="en-US" b="1" i="1" dirty="0" smtClean="0">
                <a:solidFill>
                  <a:schemeClr val="accent3"/>
                </a:solidFill>
              </a:rPr>
              <a:t> </a:t>
            </a:r>
            <a:r>
              <a:rPr lang="en-US" b="1" i="1" dirty="0" err="1" smtClean="0">
                <a:solidFill>
                  <a:schemeClr val="accent3"/>
                </a:solidFill>
              </a:rPr>
              <a:t>deformans</a:t>
            </a:r>
            <a:endParaRPr lang="ar-IQ" b="1" i="1" dirty="0" smtClean="0">
              <a:solidFill>
                <a:schemeClr val="accent3"/>
              </a:solidFill>
            </a:endParaRPr>
          </a:p>
          <a:p>
            <a:pPr>
              <a:defRPr/>
            </a:pPr>
            <a:r>
              <a:rPr lang="ar-IQ" dirty="0" smtClean="0">
                <a:solidFill>
                  <a:schemeClr val="accent3"/>
                </a:solidFill>
              </a:rPr>
              <a:t>للفطر طورين نمو احدهما داخل أنسجة العائل ويكون بهيئة هايفات ثنائية النواة تتطفل على أنسجة العائل وتعيش بين خلاياه, والأخر بهيئة ابواغ متبرعمة تحوي كل منها نواة واحدة ويكون خارج أنسجة العائل كطور تشتية , ويطلق على هذه الظاهرة </a:t>
            </a:r>
            <a:r>
              <a:rPr lang="en-US" dirty="0" smtClean="0">
                <a:solidFill>
                  <a:schemeClr val="accent3"/>
                </a:solidFill>
              </a:rPr>
              <a:t>Dimorphism  </a:t>
            </a:r>
            <a:r>
              <a:rPr lang="ar-IQ" dirty="0" smtClean="0">
                <a:solidFill>
                  <a:schemeClr val="accent3"/>
                </a:solidFill>
              </a:rPr>
              <a:t> اي ثنائية شكل النمو.</a:t>
            </a:r>
            <a:endParaRPr lang="ar-IQ" dirty="0">
              <a:solidFill>
                <a:schemeClr val="accent3"/>
              </a:solidFill>
            </a:endParaRPr>
          </a:p>
        </p:txBody>
      </p:sp>
    </p:spTree>
    <p:extLst>
      <p:ext uri="{BB962C8B-B14F-4D97-AF65-F5344CB8AC3E}">
        <p14:creationId xmlns:p14="http://schemas.microsoft.com/office/powerpoint/2010/main" val="2827894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لنص 3"/>
          <p:cNvSpPr>
            <a:spLocks noGrp="1"/>
          </p:cNvSpPr>
          <p:nvPr>
            <p:ph type="body" sz="half" idx="2"/>
          </p:nvPr>
        </p:nvSpPr>
        <p:spPr>
          <a:xfrm>
            <a:off x="914400" y="4800600"/>
            <a:ext cx="7239000" cy="1371600"/>
          </a:xfrm>
        </p:spPr>
        <p:txBody>
          <a:bodyPr/>
          <a:lstStyle/>
          <a:p>
            <a:pPr algn="ctr"/>
            <a:r>
              <a:rPr lang="ar-IQ" sz="2800" smtClean="0">
                <a:solidFill>
                  <a:schemeClr val="bg1"/>
                </a:solidFill>
              </a:rPr>
              <a:t>أعراض الإصابة بمرض تجعد أوراق الخوخ المتسبب عن الفطر </a:t>
            </a:r>
            <a:r>
              <a:rPr lang="en-US" sz="2800" i="1" smtClean="0">
                <a:solidFill>
                  <a:schemeClr val="bg1"/>
                </a:solidFill>
              </a:rPr>
              <a:t>Taphrina deformans</a:t>
            </a:r>
            <a:r>
              <a:rPr lang="ar-IQ" sz="2800" smtClean="0">
                <a:solidFill>
                  <a:schemeClr val="bg1"/>
                </a:solidFill>
              </a:rPr>
              <a:t> والذي تظهر صورة طوره الكيسي في اليسار</a:t>
            </a:r>
            <a:endParaRPr lang="en-US" sz="2800" smtClean="0">
              <a:solidFill>
                <a:schemeClr val="bg1"/>
              </a:solidFill>
            </a:endParaRPr>
          </a:p>
          <a:p>
            <a:endParaRPr lang="ar-IQ" smtClean="0"/>
          </a:p>
        </p:txBody>
      </p:sp>
      <p:pic>
        <p:nvPicPr>
          <p:cNvPr id="41987" name="Picture 2" descr="leafcurl"/>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208" b="11208"/>
          <a:stretch>
            <a:fillRect/>
          </a:stretch>
        </p:blipFill>
        <p:spPr>
          <a:xfrm>
            <a:off x="3657600" y="0"/>
            <a:ext cx="5486400" cy="4267200"/>
          </a:xfrm>
        </p:spPr>
      </p:pic>
      <p:pic>
        <p:nvPicPr>
          <p:cNvPr id="41988" name="Picture 3" descr="Taphrina_deformans_asci_tjv_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3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7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sz="2400" b="1" dirty="0">
                <a:solidFill>
                  <a:srgbClr val="FFFF00"/>
                </a:solidFill>
                <a:latin typeface="Times New Roman" pitchFamily="18" charset="0"/>
                <a:cs typeface="Times New Roman" pitchFamily="18" charset="0"/>
              </a:rPr>
              <a:t>Kingdom : </a:t>
            </a:r>
            <a:r>
              <a:rPr lang="en-US" sz="2400" b="1" dirty="0" err="1">
                <a:solidFill>
                  <a:srgbClr val="FFFF00"/>
                </a:solidFill>
                <a:latin typeface="Times New Roman" pitchFamily="18" charset="0"/>
                <a:cs typeface="Times New Roman" pitchFamily="18" charset="0"/>
              </a:rPr>
              <a:t>Chromista</a:t>
            </a:r>
            <a:r>
              <a:rPr lang="en-US" sz="2400" b="1" dirty="0">
                <a:solidFill>
                  <a:srgbClr val="FFFF00"/>
                </a:solidFill>
                <a:latin typeface="Times New Roman" pitchFamily="18" charset="0"/>
                <a:cs typeface="Times New Roman" pitchFamily="18" charset="0"/>
              </a:rPr>
              <a:t> </a:t>
            </a:r>
            <a:endParaRPr lang="ar-SA" sz="2400" b="1" dirty="0">
              <a:solidFill>
                <a:srgbClr val="FFFF00"/>
              </a:solidFill>
              <a:latin typeface="Times New Roman" pitchFamily="18" charset="0"/>
              <a:cs typeface="Times New Roman" pitchFamily="18" charset="0"/>
            </a:endParaRPr>
          </a:p>
          <a:p>
            <a:pPr eaLnBrk="1" fontAlgn="base" hangingPunct="1">
              <a:spcBef>
                <a:spcPct val="0"/>
              </a:spcBef>
              <a:spcAft>
                <a:spcPct val="0"/>
              </a:spcAft>
            </a:pPr>
            <a:r>
              <a:rPr lang="en-US" sz="2400" b="1" dirty="0">
                <a:solidFill>
                  <a:srgbClr val="FFFF00"/>
                </a:solidFill>
                <a:latin typeface="Times New Roman" pitchFamily="18" charset="0"/>
                <a:cs typeface="Times New Roman" pitchFamily="18" charset="0"/>
              </a:rPr>
              <a:t>    Phylum: </a:t>
            </a:r>
            <a:r>
              <a:rPr lang="en-US" sz="2400" b="1" dirty="0" err="1">
                <a:solidFill>
                  <a:srgbClr val="FFFF00"/>
                </a:solidFill>
                <a:latin typeface="Times New Roman" pitchFamily="18" charset="0"/>
                <a:cs typeface="Times New Roman" pitchFamily="18" charset="0"/>
              </a:rPr>
              <a:t>Oomycota</a:t>
            </a:r>
            <a:r>
              <a:rPr lang="ar-SA" sz="2400" b="1" dirty="0">
                <a:solidFill>
                  <a:srgbClr val="FFFF00"/>
                </a:solidFill>
                <a:latin typeface="Times New Roman" pitchFamily="18" charset="0"/>
                <a:cs typeface="Times New Roman" pitchFamily="18" charset="0"/>
              </a:rPr>
              <a:t> </a:t>
            </a:r>
          </a:p>
          <a:p>
            <a:pPr algn="just" eaLnBrk="1" fontAlgn="base" hangingPunct="1">
              <a:spcBef>
                <a:spcPct val="0"/>
              </a:spcBef>
              <a:spcAft>
                <a:spcPct val="0"/>
              </a:spcAft>
            </a:pPr>
            <a:r>
              <a:rPr lang="en-US" sz="2400" b="1" dirty="0">
                <a:solidFill>
                  <a:srgbClr val="FFFF00"/>
                </a:solidFill>
                <a:latin typeface="Times New Roman" pitchFamily="18" charset="0"/>
                <a:cs typeface="Times New Roman" pitchFamily="18" charset="0"/>
              </a:rPr>
              <a:t>          Class : </a:t>
            </a:r>
            <a:r>
              <a:rPr lang="en-US" sz="2400" b="1" dirty="0" err="1">
                <a:solidFill>
                  <a:srgbClr val="FFFF00"/>
                </a:solidFill>
                <a:latin typeface="Times New Roman" pitchFamily="18" charset="0"/>
                <a:cs typeface="Times New Roman" pitchFamily="18" charset="0"/>
              </a:rPr>
              <a:t>Oomycetes</a:t>
            </a:r>
            <a:r>
              <a:rPr lang="en-US" sz="2400" b="1" dirty="0">
                <a:solidFill>
                  <a:srgbClr val="FFFF00"/>
                </a:solidFill>
                <a:latin typeface="Times New Roman" pitchFamily="18" charset="0"/>
                <a:cs typeface="Times New Roman" pitchFamily="18" charset="0"/>
              </a:rPr>
              <a:t> </a:t>
            </a:r>
            <a:endParaRPr lang="ar-SA" sz="2400" b="1" dirty="0">
              <a:solidFill>
                <a:srgbClr val="FFFF00"/>
              </a:solidFill>
              <a:latin typeface="Times New Roman" pitchFamily="18" charset="0"/>
              <a:cs typeface="Times New Roman" pitchFamily="18" charset="0"/>
            </a:endParaRPr>
          </a:p>
          <a:p>
            <a:pPr algn="just" rtl="1" eaLnBrk="1" fontAlgn="base" hangingPunct="1">
              <a:spcBef>
                <a:spcPct val="0"/>
              </a:spcBef>
              <a:spcAft>
                <a:spcPct val="0"/>
              </a:spcAft>
            </a:pPr>
            <a:r>
              <a:rPr lang="ar-SA" sz="2400" dirty="0">
                <a:solidFill>
                  <a:srgbClr val="FFFF00"/>
                </a:solidFill>
                <a:latin typeface="Times New Roman" pitchFamily="18" charset="0"/>
                <a:cs typeface="Times New Roman" pitchFamily="18" charset="0"/>
              </a:rPr>
              <a:t> 	</a:t>
            </a:r>
          </a:p>
          <a:p>
            <a:pPr algn="just" rtl="1" eaLnBrk="1" fontAlgn="base" hangingPunct="1">
              <a:spcBef>
                <a:spcPct val="0"/>
              </a:spcBef>
              <a:spcAft>
                <a:spcPct val="0"/>
              </a:spcAft>
              <a:buFontTx/>
              <a:buChar char="-"/>
            </a:pPr>
            <a:r>
              <a:rPr lang="ar-SA" sz="2400" dirty="0" err="1">
                <a:solidFill>
                  <a:srgbClr val="FFFFFF"/>
                </a:solidFill>
                <a:latin typeface="Times New Roman" pitchFamily="18" charset="0"/>
                <a:cs typeface="Times New Roman" pitchFamily="18" charset="0"/>
              </a:rPr>
              <a:t>ميسليوم</a:t>
            </a:r>
            <a:r>
              <a:rPr lang="ar-SA" sz="2400" dirty="0">
                <a:solidFill>
                  <a:srgbClr val="FFFFFF"/>
                </a:solidFill>
                <a:latin typeface="Times New Roman" pitchFamily="18" charset="0"/>
                <a:cs typeface="Times New Roman" pitchFamily="18" charset="0"/>
              </a:rPr>
              <a:t> هذه الفطريات </a:t>
            </a:r>
            <a:r>
              <a:rPr lang="ar-SA" sz="2400" dirty="0">
                <a:solidFill>
                  <a:srgbClr val="FFC000"/>
                </a:solidFill>
                <a:latin typeface="Times New Roman" pitchFamily="18" charset="0"/>
                <a:cs typeface="Times New Roman" pitchFamily="18" charset="0"/>
              </a:rPr>
              <a:t>غير مقسم بجدر عرضية ، وناتج التكاثر </a:t>
            </a:r>
            <a:r>
              <a:rPr lang="ar-SA" sz="2400" dirty="0" err="1">
                <a:solidFill>
                  <a:srgbClr val="FFC000"/>
                </a:solidFill>
                <a:latin typeface="Times New Roman" pitchFamily="18" charset="0"/>
                <a:cs typeface="Times New Roman" pitchFamily="18" charset="0"/>
              </a:rPr>
              <a:t>اللاجنسي</a:t>
            </a:r>
            <a:r>
              <a:rPr lang="ar-SA" sz="2400" dirty="0">
                <a:solidFill>
                  <a:srgbClr val="FFC000"/>
                </a:solidFill>
                <a:latin typeface="Times New Roman" pitchFamily="18" charset="0"/>
                <a:cs typeface="Times New Roman" pitchFamily="18" charset="0"/>
              </a:rPr>
              <a:t> </a:t>
            </a:r>
            <a:r>
              <a:rPr lang="ar-SA" sz="2400" dirty="0">
                <a:solidFill>
                  <a:srgbClr val="FFFFFF"/>
                </a:solidFill>
                <a:latin typeface="Times New Roman" pitchFamily="18" charset="0"/>
                <a:cs typeface="Times New Roman" pitchFamily="18" charset="0"/>
              </a:rPr>
              <a:t>هو ابواغ متحركة ذاتيا بواسطة </a:t>
            </a:r>
            <a:r>
              <a:rPr lang="ar-IQ" sz="2400" dirty="0">
                <a:solidFill>
                  <a:srgbClr val="FFFFFF"/>
                </a:solidFill>
                <a:latin typeface="Times New Roman" pitchFamily="18" charset="0"/>
                <a:cs typeface="Times New Roman" pitchFamily="18" charset="0"/>
              </a:rPr>
              <a:t>سوطين</a:t>
            </a:r>
            <a:r>
              <a:rPr lang="ar-SA" sz="2400" dirty="0">
                <a:solidFill>
                  <a:srgbClr val="FFFFFF"/>
                </a:solidFill>
                <a:latin typeface="Times New Roman" pitchFamily="18" charset="0"/>
                <a:cs typeface="Times New Roman" pitchFamily="18" charset="0"/>
              </a:rPr>
              <a:t> وتسمى </a:t>
            </a:r>
            <a:r>
              <a:rPr lang="ar-SA" sz="2400" dirty="0">
                <a:solidFill>
                  <a:srgbClr val="FFC000"/>
                </a:solidFill>
                <a:latin typeface="Times New Roman" pitchFamily="18" charset="0"/>
                <a:cs typeface="Times New Roman" pitchFamily="18" charset="0"/>
              </a:rPr>
              <a:t>الابواغ </a:t>
            </a:r>
            <a:r>
              <a:rPr lang="ar-IQ" sz="2400" dirty="0">
                <a:solidFill>
                  <a:srgbClr val="FFC000"/>
                </a:solidFill>
                <a:latin typeface="Times New Roman" pitchFamily="18" charset="0"/>
                <a:cs typeface="Times New Roman" pitchFamily="18" charset="0"/>
              </a:rPr>
              <a:t>السوطية</a:t>
            </a:r>
            <a:r>
              <a:rPr lang="ar-SA" sz="2400" dirty="0">
                <a:solidFill>
                  <a:srgbClr val="FFC000"/>
                </a:solidFill>
                <a:latin typeface="Times New Roman" pitchFamily="18" charset="0"/>
                <a:cs typeface="Times New Roman" pitchFamily="18" charset="0"/>
              </a:rPr>
              <a:t> </a:t>
            </a:r>
            <a:r>
              <a:rPr lang="en-US" sz="2400" dirty="0">
                <a:solidFill>
                  <a:srgbClr val="FFC000"/>
                </a:solidFill>
                <a:latin typeface="Times New Roman" pitchFamily="18" charset="0"/>
                <a:cs typeface="Times New Roman" pitchFamily="18" charset="0"/>
              </a:rPr>
              <a:t>Zoospore</a:t>
            </a:r>
            <a:r>
              <a:rPr lang="ar-SA" sz="2400" dirty="0">
                <a:solidFill>
                  <a:srgbClr val="FFC000"/>
                </a:solidFill>
                <a:latin typeface="Times New Roman" pitchFamily="18" charset="0"/>
                <a:cs typeface="Times New Roman" pitchFamily="18" charset="0"/>
              </a:rPr>
              <a:t> </a:t>
            </a:r>
            <a:r>
              <a:rPr lang="ar-SA" sz="2400" dirty="0">
                <a:solidFill>
                  <a:srgbClr val="FFFFFF"/>
                </a:solidFill>
                <a:latin typeface="Times New Roman" pitchFamily="18" charset="0"/>
                <a:cs typeface="Times New Roman" pitchFamily="18" charset="0"/>
              </a:rPr>
              <a:t>وهذه الأخيرة تتكون داخل كيس خاص بها يسمى </a:t>
            </a:r>
            <a:r>
              <a:rPr lang="ar-IQ" sz="2400" dirty="0">
                <a:solidFill>
                  <a:srgbClr val="FFFFFF"/>
                </a:solidFill>
                <a:latin typeface="Times New Roman" pitchFamily="18" charset="0"/>
                <a:cs typeface="Times New Roman" pitchFamily="18" charset="0"/>
              </a:rPr>
              <a:t>الحافظة البوغية </a:t>
            </a:r>
            <a:r>
              <a:rPr lang="en-US" sz="2400" dirty="0">
                <a:solidFill>
                  <a:srgbClr val="FFC000"/>
                </a:solidFill>
                <a:latin typeface="Times New Roman" pitchFamily="18" charset="0"/>
                <a:cs typeface="Times New Roman" pitchFamily="18" charset="0"/>
              </a:rPr>
              <a:t>Zoosporangium</a:t>
            </a:r>
            <a:r>
              <a:rPr lang="ar-SA" sz="2400" dirty="0">
                <a:solidFill>
                  <a:srgbClr val="FFFFFF"/>
                </a:solidFill>
                <a:latin typeface="Times New Roman" pitchFamily="18" charset="0"/>
                <a:cs typeface="Times New Roman" pitchFamily="18" charset="0"/>
              </a:rPr>
              <a:t> .</a:t>
            </a:r>
          </a:p>
          <a:p>
            <a:pPr algn="just" rtl="1" eaLnBrk="1" fontAlgn="base" hangingPunct="1">
              <a:spcBef>
                <a:spcPct val="0"/>
              </a:spcBef>
              <a:spcAft>
                <a:spcPct val="0"/>
              </a:spcAft>
              <a:buFontTx/>
              <a:buChar char="-"/>
            </a:pPr>
            <a:endParaRPr lang="ar-SA" sz="2400" dirty="0">
              <a:solidFill>
                <a:srgbClr val="FFFFFF"/>
              </a:solidFill>
              <a:latin typeface="Times New Roman" pitchFamily="18" charset="0"/>
              <a:cs typeface="Times New Roman" pitchFamily="18" charset="0"/>
            </a:endParaRPr>
          </a:p>
          <a:p>
            <a:pPr algn="just" rtl="1" eaLnBrk="1" fontAlgn="base" hangingPunct="1">
              <a:spcBef>
                <a:spcPct val="0"/>
              </a:spcBef>
              <a:spcAft>
                <a:spcPct val="0"/>
              </a:spcAft>
            </a:pPr>
            <a:r>
              <a:rPr lang="ar-SA" sz="2400" dirty="0">
                <a:solidFill>
                  <a:srgbClr val="FFFFFF"/>
                </a:solidFill>
                <a:latin typeface="Times New Roman" pitchFamily="18" charset="0"/>
                <a:cs typeface="Times New Roman" pitchFamily="18" charset="0"/>
              </a:rPr>
              <a:t>- أما التكاثر الجنسي فيحدث باتحاد أعضاء جنسية يختلف فيها العضو المؤنث </a:t>
            </a:r>
            <a:r>
              <a:rPr lang="en-US" sz="2400" dirty="0" err="1">
                <a:solidFill>
                  <a:srgbClr val="FFFFFF"/>
                </a:solidFill>
                <a:latin typeface="Times New Roman" pitchFamily="18" charset="0"/>
                <a:cs typeface="Times New Roman" pitchFamily="18" charset="0"/>
              </a:rPr>
              <a:t>Oogonium</a:t>
            </a:r>
            <a:r>
              <a:rPr lang="ar-SA" sz="2400" dirty="0">
                <a:solidFill>
                  <a:srgbClr val="FFFFFF"/>
                </a:solidFill>
                <a:latin typeface="Times New Roman" pitchFamily="18" charset="0"/>
                <a:cs typeface="Times New Roman" pitchFamily="18" charset="0"/>
              </a:rPr>
              <a:t> عن العضو المذكر </a:t>
            </a:r>
            <a:r>
              <a:rPr lang="en-US" sz="2400" dirty="0">
                <a:solidFill>
                  <a:srgbClr val="FFFFFF"/>
                </a:solidFill>
                <a:latin typeface="Times New Roman" pitchFamily="18" charset="0"/>
                <a:cs typeface="Times New Roman" pitchFamily="18" charset="0"/>
              </a:rPr>
              <a:t>Antheridium</a:t>
            </a:r>
            <a:r>
              <a:rPr lang="ar-SA" sz="2400" dirty="0">
                <a:solidFill>
                  <a:srgbClr val="FFFFFF"/>
                </a:solidFill>
                <a:latin typeface="Times New Roman" pitchFamily="18" charset="0"/>
                <a:cs typeface="Times New Roman" pitchFamily="18" charset="0"/>
              </a:rPr>
              <a:t> في الشكل والحجم ويتكون نتيجة الإخصاب </a:t>
            </a:r>
            <a:r>
              <a:rPr lang="ar-SA" sz="2400" dirty="0" err="1">
                <a:solidFill>
                  <a:srgbClr val="FFC000"/>
                </a:solidFill>
                <a:latin typeface="Times New Roman" pitchFamily="18" charset="0"/>
                <a:cs typeface="Times New Roman" pitchFamily="18" charset="0"/>
              </a:rPr>
              <a:t>بوغ</a:t>
            </a:r>
            <a:r>
              <a:rPr lang="ar-SA" sz="2400" dirty="0">
                <a:solidFill>
                  <a:srgbClr val="FFC000"/>
                </a:solidFill>
                <a:latin typeface="Times New Roman" pitchFamily="18" charset="0"/>
                <a:cs typeface="Times New Roman" pitchFamily="18" charset="0"/>
              </a:rPr>
              <a:t> بيضي </a:t>
            </a:r>
            <a:r>
              <a:rPr lang="en-US" sz="2400" dirty="0">
                <a:solidFill>
                  <a:srgbClr val="FFC000"/>
                </a:solidFill>
                <a:latin typeface="Times New Roman" pitchFamily="18" charset="0"/>
                <a:cs typeface="Times New Roman" pitchFamily="18" charset="0"/>
              </a:rPr>
              <a:t>Oospore</a:t>
            </a:r>
            <a:r>
              <a:rPr lang="ar-SA" sz="2400" dirty="0">
                <a:solidFill>
                  <a:srgbClr val="FFC000"/>
                </a:solidFill>
                <a:latin typeface="Times New Roman" pitchFamily="18" charset="0"/>
                <a:cs typeface="Times New Roman" pitchFamily="18" charset="0"/>
              </a:rPr>
              <a:t> </a:t>
            </a:r>
            <a:r>
              <a:rPr lang="ar-SA" sz="2400" dirty="0" smtClean="0">
                <a:solidFill>
                  <a:srgbClr val="FFC000"/>
                </a:solidFill>
                <a:latin typeface="Times New Roman" pitchFamily="18" charset="0"/>
                <a:cs typeface="Times New Roman" pitchFamily="18" charset="0"/>
              </a:rPr>
              <a:t>.</a:t>
            </a:r>
            <a:endParaRPr lang="ar-SA" sz="2400" b="1" dirty="0">
              <a:solidFill>
                <a:srgbClr val="FFC000"/>
              </a:solidFill>
              <a:latin typeface="Times New Roman" pitchFamily="18" charset="0"/>
              <a:cs typeface="Times New Roman" pitchFamily="18" charset="0"/>
            </a:endParaRPr>
          </a:p>
          <a:p>
            <a:pPr algn="just" rtl="1" eaLnBrk="1" fontAlgn="base" hangingPunct="1">
              <a:spcBef>
                <a:spcPct val="0"/>
              </a:spcBef>
              <a:spcAft>
                <a:spcPct val="0"/>
              </a:spcAft>
            </a:pPr>
            <a:r>
              <a:rPr lang="ar-SA" sz="2400" dirty="0">
                <a:solidFill>
                  <a:srgbClr val="FFFFFF"/>
                </a:solidFill>
                <a:latin typeface="Times New Roman" pitchFamily="18" charset="0"/>
                <a:cs typeface="Times New Roman" pitchFamily="18" charset="0"/>
              </a:rPr>
              <a:t>- يضم هذا الصف</a:t>
            </a:r>
            <a:r>
              <a:rPr lang="ar-SA" sz="2400" b="1" dirty="0">
                <a:solidFill>
                  <a:srgbClr val="FFFFFF"/>
                </a:solidFill>
                <a:latin typeface="Times New Roman" pitchFamily="18" charset="0"/>
                <a:cs typeface="Times New Roman" pitchFamily="18" charset="0"/>
              </a:rPr>
              <a:t> </a:t>
            </a:r>
            <a:r>
              <a:rPr lang="ar-SA" sz="2400" dirty="0">
                <a:solidFill>
                  <a:srgbClr val="FFC000"/>
                </a:solidFill>
                <a:latin typeface="Times New Roman" pitchFamily="18" charset="0"/>
                <a:cs typeface="Times New Roman" pitchFamily="18" charset="0"/>
              </a:rPr>
              <a:t>مجموعة من الفطريات الإجبارية التطفل </a:t>
            </a:r>
            <a:r>
              <a:rPr lang="ar-SA" sz="2400" dirty="0">
                <a:solidFill>
                  <a:srgbClr val="FFFFFF"/>
                </a:solidFill>
                <a:latin typeface="Times New Roman" pitchFamily="18" charset="0"/>
                <a:cs typeface="Times New Roman" pitchFamily="18" charset="0"/>
              </a:rPr>
              <a:t>ويتسبب عنها أمراضا نباتية هامة مثل أمراض البياض </a:t>
            </a:r>
            <a:r>
              <a:rPr lang="ar-SA" sz="2400" dirty="0" err="1">
                <a:solidFill>
                  <a:srgbClr val="FFFFFF"/>
                </a:solidFill>
                <a:latin typeface="Times New Roman" pitchFamily="18" charset="0"/>
                <a:cs typeface="Times New Roman" pitchFamily="18" charset="0"/>
              </a:rPr>
              <a:t>الزغبى</a:t>
            </a:r>
            <a:r>
              <a:rPr lang="ar-SA" sz="2400" dirty="0">
                <a:solidFill>
                  <a:srgbClr val="FFFFFF"/>
                </a:solidFill>
                <a:latin typeface="Times New Roman" pitchFamily="18" charset="0"/>
                <a:cs typeface="Times New Roman" pitchFamily="18" charset="0"/>
              </a:rPr>
              <a:t> ومنها الفطر </a:t>
            </a:r>
            <a:r>
              <a:rPr lang="en-US" sz="2400" i="1" dirty="0" err="1">
                <a:solidFill>
                  <a:srgbClr val="FFFFFF"/>
                </a:solidFill>
                <a:latin typeface="Times New Roman" pitchFamily="18" charset="0"/>
                <a:cs typeface="Times New Roman" pitchFamily="18" charset="0"/>
              </a:rPr>
              <a:t>Peronospora</a:t>
            </a:r>
            <a:r>
              <a:rPr lang="en-US" sz="2400" i="1" dirty="0">
                <a:solidFill>
                  <a:srgbClr val="FFFFFF"/>
                </a:solidFill>
                <a:latin typeface="Times New Roman" pitchFamily="18" charset="0"/>
                <a:cs typeface="Times New Roman" pitchFamily="18" charset="0"/>
              </a:rPr>
              <a:t>  </a:t>
            </a:r>
            <a:r>
              <a:rPr lang="en-US" sz="2400" i="1" dirty="0" err="1">
                <a:solidFill>
                  <a:srgbClr val="FFFFFF"/>
                </a:solidFill>
                <a:latin typeface="Times New Roman" pitchFamily="18" charset="0"/>
                <a:cs typeface="Times New Roman" pitchFamily="18" charset="0"/>
              </a:rPr>
              <a:t>parasitica</a:t>
            </a:r>
            <a:r>
              <a:rPr lang="ar-SA" sz="2400" dirty="0">
                <a:solidFill>
                  <a:srgbClr val="FFFFFF"/>
                </a:solidFill>
                <a:latin typeface="Times New Roman" pitchFamily="18" charset="0"/>
                <a:cs typeface="Times New Roman" pitchFamily="18" charset="0"/>
              </a:rPr>
              <a:t> الذي يسبب مرض البياض </a:t>
            </a:r>
            <a:r>
              <a:rPr lang="ar-SA" sz="2400" dirty="0" err="1">
                <a:solidFill>
                  <a:srgbClr val="FFFFFF"/>
                </a:solidFill>
                <a:latin typeface="Times New Roman" pitchFamily="18" charset="0"/>
                <a:cs typeface="Times New Roman" pitchFamily="18" charset="0"/>
              </a:rPr>
              <a:t>الزغبى</a:t>
            </a:r>
            <a:r>
              <a:rPr lang="ar-SA" sz="2400" dirty="0">
                <a:solidFill>
                  <a:srgbClr val="FFFFFF"/>
                </a:solidFill>
                <a:latin typeface="Times New Roman" pitchFamily="18" charset="0"/>
                <a:cs typeface="Times New Roman" pitchFamily="18" charset="0"/>
              </a:rPr>
              <a:t> في ال</a:t>
            </a:r>
            <a:r>
              <a:rPr lang="ar-IQ" sz="2400" dirty="0">
                <a:solidFill>
                  <a:srgbClr val="FFFFFF"/>
                </a:solidFill>
                <a:latin typeface="Times New Roman" pitchFamily="18" charset="0"/>
                <a:cs typeface="Times New Roman" pitchFamily="18" charset="0"/>
              </a:rPr>
              <a:t>صليبيات</a:t>
            </a:r>
            <a:r>
              <a:rPr lang="ar-SA" sz="2400" dirty="0">
                <a:solidFill>
                  <a:srgbClr val="FFFFFF"/>
                </a:solidFill>
                <a:latin typeface="Times New Roman" pitchFamily="18" charset="0"/>
                <a:cs typeface="Times New Roman" pitchFamily="18" charset="0"/>
              </a:rPr>
              <a:t> ، وأمراض الصدأ الأبيض مثل الفطر </a:t>
            </a:r>
            <a:r>
              <a:rPr lang="en-US" sz="2400" i="1" dirty="0" err="1">
                <a:solidFill>
                  <a:srgbClr val="FFFFFF"/>
                </a:solidFill>
                <a:latin typeface="Times New Roman" pitchFamily="18" charset="0"/>
                <a:cs typeface="Times New Roman" pitchFamily="18" charset="0"/>
              </a:rPr>
              <a:t>Albugo</a:t>
            </a:r>
            <a:r>
              <a:rPr lang="en-US" sz="2400" i="1" dirty="0">
                <a:solidFill>
                  <a:srgbClr val="FFFFFF"/>
                </a:solidFill>
                <a:latin typeface="Times New Roman" pitchFamily="18" charset="0"/>
                <a:cs typeface="Times New Roman" pitchFamily="18" charset="0"/>
              </a:rPr>
              <a:t> candida</a:t>
            </a:r>
            <a:r>
              <a:rPr lang="ar-SA" sz="2400" dirty="0">
                <a:solidFill>
                  <a:srgbClr val="FFFFFF"/>
                </a:solidFill>
                <a:latin typeface="Times New Roman" pitchFamily="18" charset="0"/>
                <a:cs typeface="Times New Roman" pitchFamily="18" charset="0"/>
              </a:rPr>
              <a:t> الذي يسبب مرض الصدأ الأبيض في الصليبيات ، كما يضم هذا الصف مجموعة من الفطريات </a:t>
            </a:r>
            <a:r>
              <a:rPr lang="ar-SA" sz="2400" dirty="0">
                <a:solidFill>
                  <a:srgbClr val="FFC000"/>
                </a:solidFill>
                <a:latin typeface="Times New Roman" pitchFamily="18" charset="0"/>
                <a:cs typeface="Times New Roman" pitchFamily="18" charset="0"/>
              </a:rPr>
              <a:t>الاختيارية التطفل</a:t>
            </a:r>
            <a:r>
              <a:rPr lang="ar-SA" sz="2400" dirty="0">
                <a:solidFill>
                  <a:srgbClr val="FFFFFF"/>
                </a:solidFill>
                <a:latin typeface="Times New Roman" pitchFamily="18" charset="0"/>
                <a:cs typeface="Times New Roman" pitchFamily="18" charset="0"/>
              </a:rPr>
              <a:t> والتي تعيش معيشة مائية أو نصف مائية وأهمها تلك التابعة للجنس </a:t>
            </a:r>
            <a:r>
              <a:rPr lang="en-US" sz="2400" i="1" dirty="0" err="1">
                <a:solidFill>
                  <a:srgbClr val="FFFFFF"/>
                </a:solidFill>
                <a:latin typeface="Times New Roman" pitchFamily="18" charset="0"/>
                <a:cs typeface="Times New Roman" pitchFamily="18" charset="0"/>
              </a:rPr>
              <a:t>Pythium</a:t>
            </a:r>
            <a:r>
              <a:rPr lang="ar-SA" sz="2400" dirty="0">
                <a:solidFill>
                  <a:srgbClr val="FFFFFF"/>
                </a:solidFill>
                <a:latin typeface="Times New Roman" pitchFamily="18" charset="0"/>
                <a:cs typeface="Times New Roman" pitchFamily="18" charset="0"/>
              </a:rPr>
              <a:t> </a:t>
            </a:r>
            <a:r>
              <a:rPr lang="ar-IQ" sz="2400" dirty="0" smtClean="0">
                <a:solidFill>
                  <a:srgbClr val="FFFFFF"/>
                </a:solidFill>
                <a:latin typeface="Times New Roman" pitchFamily="18" charset="0"/>
                <a:cs typeface="Times New Roman" pitchFamily="18" charset="0"/>
              </a:rPr>
              <a:t> المسبب لمرض الذبول الطري وموت البادرات </a:t>
            </a:r>
            <a:r>
              <a:rPr lang="ar-SA" sz="2400" dirty="0" smtClean="0">
                <a:solidFill>
                  <a:srgbClr val="FFFFFF"/>
                </a:solidFill>
                <a:latin typeface="Times New Roman" pitchFamily="18" charset="0"/>
                <a:cs typeface="Times New Roman" pitchFamily="18" charset="0"/>
              </a:rPr>
              <a:t>والجنس </a:t>
            </a:r>
            <a:r>
              <a:rPr lang="en-US" sz="2400" i="1" dirty="0" err="1">
                <a:solidFill>
                  <a:srgbClr val="FFFFFF"/>
                </a:solidFill>
                <a:latin typeface="Times New Roman" pitchFamily="18" charset="0"/>
                <a:cs typeface="Times New Roman" pitchFamily="18" charset="0"/>
              </a:rPr>
              <a:t>Phytophthora</a:t>
            </a:r>
            <a:r>
              <a:rPr lang="ar-SA" sz="2400" dirty="0">
                <a:solidFill>
                  <a:srgbClr val="FFFFFF"/>
                </a:solidFill>
                <a:latin typeface="Times New Roman" pitchFamily="18" charset="0"/>
                <a:cs typeface="Times New Roman" pitchFamily="18" charset="0"/>
              </a:rPr>
              <a:t> </a:t>
            </a:r>
            <a:r>
              <a:rPr lang="ar-IQ" sz="2400" dirty="0" smtClean="0">
                <a:solidFill>
                  <a:srgbClr val="FFFFFF"/>
                </a:solidFill>
                <a:latin typeface="Times New Roman" pitchFamily="18" charset="0"/>
                <a:cs typeface="Times New Roman" pitchFamily="18" charset="0"/>
              </a:rPr>
              <a:t>المسبب لمرض اللفحة المتأخرة على الطماطة والبطاطا</a:t>
            </a:r>
            <a:r>
              <a:rPr lang="ar-IQ" sz="2400" i="1" dirty="0" smtClean="0">
                <a:solidFill>
                  <a:srgbClr val="FFFFFF"/>
                </a:solidFill>
                <a:latin typeface="Times New Roman" pitchFamily="18" charset="0"/>
                <a:cs typeface="Times New Roman" pitchFamily="18" charset="0"/>
              </a:rPr>
              <a:t> </a:t>
            </a:r>
            <a:r>
              <a:rPr lang="ar-SA" sz="2000" i="1" dirty="0" smtClean="0">
                <a:solidFill>
                  <a:srgbClr val="FFFFFF"/>
                </a:solidFill>
                <a:latin typeface="Times New Roman" pitchFamily="18" charset="0"/>
                <a:cs typeface="Times New Roman" pitchFamily="18" charset="0"/>
              </a:rPr>
              <a:t>.</a:t>
            </a:r>
            <a:endParaRPr lang="ar-SA" sz="2000" i="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68005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3054350"/>
            <a:ext cx="92662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79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مربع نص 4"/>
          <p:cNvSpPr txBox="1">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just" rtl="1" eaLnBrk="1" fontAlgn="base" hangingPunct="1">
              <a:spcBef>
                <a:spcPct val="0"/>
              </a:spcBef>
              <a:spcAft>
                <a:spcPct val="0"/>
              </a:spcAft>
            </a:pPr>
            <a:r>
              <a:rPr lang="ar-SA" sz="2800" b="1" dirty="0">
                <a:solidFill>
                  <a:srgbClr val="FFFFFF"/>
                </a:solidFill>
              </a:rPr>
              <a:t>تتميز الكائنات المسببة لإمراض البياض </a:t>
            </a:r>
            <a:r>
              <a:rPr lang="ar-SA" sz="2800" b="1" dirty="0" err="1">
                <a:solidFill>
                  <a:srgbClr val="FFFFFF"/>
                </a:solidFill>
              </a:rPr>
              <a:t>الزغبى</a:t>
            </a:r>
            <a:r>
              <a:rPr lang="ar-SA" sz="2800" b="1" dirty="0">
                <a:solidFill>
                  <a:srgbClr val="FFFFFF"/>
                </a:solidFill>
              </a:rPr>
              <a:t> بأنها إجبارية التطفل والأعراض تتلخص في ظهور بقع صفراء باهتة على السطح العلوي للورقة يقابلها على السطح السفلى نمو زغبي ابيض أو رمادي اللون عبارة عن حوامل </a:t>
            </a:r>
            <a:r>
              <a:rPr lang="ar-IQ" sz="2800" b="1" dirty="0">
                <a:solidFill>
                  <a:srgbClr val="FFFFFF"/>
                </a:solidFill>
              </a:rPr>
              <a:t>الحوافظ </a:t>
            </a:r>
            <a:r>
              <a:rPr lang="ar-IQ" sz="2800" b="1" dirty="0" smtClean="0">
                <a:solidFill>
                  <a:srgbClr val="FFFFFF"/>
                </a:solidFill>
              </a:rPr>
              <a:t>البوغية</a:t>
            </a:r>
            <a:r>
              <a:rPr lang="ar-SA" sz="2800" b="1" dirty="0" smtClean="0">
                <a:solidFill>
                  <a:srgbClr val="FFFFFF"/>
                </a:solidFill>
              </a:rPr>
              <a:t>.</a:t>
            </a:r>
            <a:endParaRPr lang="ar-IQ" sz="2800" b="1" dirty="0" smtClean="0">
              <a:solidFill>
                <a:srgbClr val="FFFFFF"/>
              </a:solidFill>
            </a:endParaRPr>
          </a:p>
          <a:p>
            <a:pPr algn="just" rtl="1" eaLnBrk="1" fontAlgn="base" hangingPunct="1">
              <a:spcBef>
                <a:spcPct val="0"/>
              </a:spcBef>
              <a:spcAft>
                <a:spcPct val="0"/>
              </a:spcAft>
            </a:pPr>
            <a:endParaRPr lang="ar-SA" sz="2800" b="1" dirty="0">
              <a:solidFill>
                <a:srgbClr val="FFFFFF"/>
              </a:solidFill>
            </a:endParaRPr>
          </a:p>
          <a:p>
            <a:pPr algn="just" rtl="1" eaLnBrk="1" fontAlgn="base" hangingPunct="1">
              <a:spcBef>
                <a:spcPct val="0"/>
              </a:spcBef>
              <a:spcAft>
                <a:spcPct val="0"/>
              </a:spcAft>
            </a:pPr>
            <a:r>
              <a:rPr lang="ar-IQ" sz="2800" b="1" dirty="0">
                <a:solidFill>
                  <a:srgbClr val="FFFF00"/>
                </a:solidFill>
              </a:rPr>
              <a:t>1</a:t>
            </a:r>
            <a:r>
              <a:rPr lang="ar-SA" sz="2800" b="1" dirty="0" smtClean="0">
                <a:solidFill>
                  <a:srgbClr val="FFFF00"/>
                </a:solidFill>
              </a:rPr>
              <a:t>- </a:t>
            </a:r>
            <a:r>
              <a:rPr lang="ar-SA" sz="2800" b="1" dirty="0">
                <a:solidFill>
                  <a:srgbClr val="FFFF00"/>
                </a:solidFill>
              </a:rPr>
              <a:t>البياض </a:t>
            </a:r>
            <a:r>
              <a:rPr lang="ar-SA" sz="2800" b="1" dirty="0" err="1">
                <a:solidFill>
                  <a:srgbClr val="FFFF00"/>
                </a:solidFill>
              </a:rPr>
              <a:t>الزغبى</a:t>
            </a:r>
            <a:r>
              <a:rPr lang="ar-SA" sz="2800" b="1" dirty="0">
                <a:solidFill>
                  <a:srgbClr val="FFFF00"/>
                </a:solidFill>
              </a:rPr>
              <a:t> ف</a:t>
            </a:r>
            <a:r>
              <a:rPr lang="ar-IQ" sz="2800" b="1" dirty="0">
                <a:solidFill>
                  <a:srgbClr val="FFFF00"/>
                </a:solidFill>
              </a:rPr>
              <a:t>ي </a:t>
            </a:r>
            <a:r>
              <a:rPr lang="ar-SA" sz="2800" b="1" dirty="0">
                <a:solidFill>
                  <a:srgbClr val="FFFF00"/>
                </a:solidFill>
              </a:rPr>
              <a:t>العنب: </a:t>
            </a:r>
            <a:r>
              <a:rPr lang="en-US" sz="2800" b="1" i="1" dirty="0" err="1">
                <a:solidFill>
                  <a:srgbClr val="FFFF00"/>
                </a:solidFill>
              </a:rPr>
              <a:t>Plasmopara</a:t>
            </a:r>
            <a:r>
              <a:rPr lang="en-US" sz="2800" b="1" i="1" dirty="0">
                <a:solidFill>
                  <a:srgbClr val="FFFF00"/>
                </a:solidFill>
              </a:rPr>
              <a:t> </a:t>
            </a:r>
            <a:r>
              <a:rPr lang="en-US" sz="2800" b="1" i="1" dirty="0" err="1">
                <a:solidFill>
                  <a:srgbClr val="FFFF00"/>
                </a:solidFill>
              </a:rPr>
              <a:t>viticola</a:t>
            </a:r>
            <a:r>
              <a:rPr lang="en-US" sz="2800" b="1" i="1" dirty="0">
                <a:solidFill>
                  <a:srgbClr val="FFFF00"/>
                </a:solidFill>
              </a:rPr>
              <a:t> </a:t>
            </a:r>
            <a:endParaRPr lang="ar-SA" sz="2800" b="1" i="1" dirty="0">
              <a:solidFill>
                <a:srgbClr val="FFFF00"/>
              </a:solidFill>
            </a:endParaRPr>
          </a:p>
          <a:p>
            <a:pPr algn="just" rtl="1" eaLnBrk="1" fontAlgn="base" hangingPunct="1">
              <a:spcBef>
                <a:spcPct val="0"/>
              </a:spcBef>
              <a:spcAft>
                <a:spcPct val="0"/>
              </a:spcAft>
            </a:pPr>
            <a:r>
              <a:rPr lang="ar-SA" sz="2800" b="1" dirty="0">
                <a:solidFill>
                  <a:srgbClr val="FFFFFF"/>
                </a:solidFill>
              </a:rPr>
              <a:t>يمتاز هذا المسبب</a:t>
            </a:r>
            <a:r>
              <a:rPr lang="ar-IQ" sz="2800" b="1" dirty="0">
                <a:solidFill>
                  <a:srgbClr val="FFFFFF"/>
                </a:solidFill>
              </a:rPr>
              <a:t>  أن الحوامل </a:t>
            </a:r>
            <a:r>
              <a:rPr lang="ar-IQ" sz="2800" b="1" dirty="0" err="1">
                <a:solidFill>
                  <a:srgbClr val="FFFFFF"/>
                </a:solidFill>
              </a:rPr>
              <a:t>السبورانجية</a:t>
            </a:r>
            <a:r>
              <a:rPr lang="ar-IQ" sz="2800" b="1" dirty="0">
                <a:solidFill>
                  <a:srgbClr val="FFFFFF"/>
                </a:solidFill>
              </a:rPr>
              <a:t> تتفرع تفرع ثنائي او ثلاثي</a:t>
            </a:r>
            <a:r>
              <a:rPr lang="ar-SA" sz="2800" b="1" dirty="0">
                <a:solidFill>
                  <a:srgbClr val="FFFFFF"/>
                </a:solidFill>
              </a:rPr>
              <a:t> </a:t>
            </a:r>
            <a:r>
              <a:rPr lang="ar-IQ" sz="2800" b="1" dirty="0">
                <a:solidFill>
                  <a:srgbClr val="FFFFFF"/>
                </a:solidFill>
              </a:rPr>
              <a:t>و تكون </a:t>
            </a:r>
            <a:r>
              <a:rPr lang="ar-SA" sz="2800" b="1" dirty="0">
                <a:solidFill>
                  <a:srgbClr val="FFFFFF"/>
                </a:solidFill>
              </a:rPr>
              <a:t>بزاوية قائمة تقريبا </a:t>
            </a:r>
            <a:r>
              <a:rPr lang="ar-IQ" sz="2800" b="1" dirty="0">
                <a:solidFill>
                  <a:srgbClr val="FFFFFF"/>
                </a:solidFill>
              </a:rPr>
              <a:t>و</a:t>
            </a:r>
            <a:r>
              <a:rPr lang="ar-SA" sz="2800" b="1" dirty="0">
                <a:solidFill>
                  <a:srgbClr val="FFFFFF"/>
                </a:solidFill>
              </a:rPr>
              <a:t> الكيس ال</a:t>
            </a:r>
            <a:r>
              <a:rPr lang="ar-IQ" sz="2800" b="1" dirty="0" err="1">
                <a:solidFill>
                  <a:srgbClr val="FFFFFF"/>
                </a:solidFill>
              </a:rPr>
              <a:t>سبورانجي</a:t>
            </a:r>
            <a:r>
              <a:rPr lang="ar-SA" sz="2800" b="1" dirty="0">
                <a:solidFill>
                  <a:srgbClr val="FFFFFF"/>
                </a:solidFill>
              </a:rPr>
              <a:t> بيضي الشكل ومتصل بالحامل من الطرف العريض. تظهر الاعراض علي السطح العلوي </a:t>
            </a:r>
            <a:r>
              <a:rPr lang="ar-SA" sz="2800" b="1" dirty="0" err="1">
                <a:solidFill>
                  <a:srgbClr val="FFFFFF"/>
                </a:solidFill>
              </a:rPr>
              <a:t>للاوراق</a:t>
            </a:r>
            <a:r>
              <a:rPr lang="ar-SA" sz="2800" b="1" dirty="0">
                <a:solidFill>
                  <a:srgbClr val="FFFFFF"/>
                </a:solidFill>
              </a:rPr>
              <a:t> علي هيئة بقع غير </a:t>
            </a:r>
            <a:r>
              <a:rPr lang="ar-SA" sz="2800" b="1" dirty="0" smtClean="0">
                <a:solidFill>
                  <a:srgbClr val="FFFFFF"/>
                </a:solidFill>
              </a:rPr>
              <a:t>منتظمة</a:t>
            </a:r>
            <a:r>
              <a:rPr lang="ar-IQ" sz="2800" b="1" dirty="0" smtClean="0">
                <a:solidFill>
                  <a:srgbClr val="FFFFFF"/>
                </a:solidFill>
              </a:rPr>
              <a:t> </a:t>
            </a:r>
            <a:r>
              <a:rPr lang="ar-SA" sz="2800" b="1" dirty="0" smtClean="0">
                <a:solidFill>
                  <a:srgbClr val="FFFFFF"/>
                </a:solidFill>
              </a:rPr>
              <a:t>ذات </a:t>
            </a:r>
            <a:r>
              <a:rPr lang="ar-SA" sz="2800" b="1" dirty="0">
                <a:solidFill>
                  <a:srgbClr val="FFFFFF"/>
                </a:solidFill>
              </a:rPr>
              <a:t>لون اخضر مصفر او اصفر </a:t>
            </a:r>
            <a:r>
              <a:rPr lang="ar-SA" sz="2800" b="1" dirty="0" smtClean="0">
                <a:solidFill>
                  <a:srgbClr val="FFFFFF"/>
                </a:solidFill>
              </a:rPr>
              <a:t>باهت.</a:t>
            </a:r>
            <a:r>
              <a:rPr lang="ar-IQ" sz="2800" b="1" dirty="0" smtClean="0">
                <a:solidFill>
                  <a:srgbClr val="FFFFFF"/>
                </a:solidFill>
              </a:rPr>
              <a:t> </a:t>
            </a:r>
            <a:r>
              <a:rPr lang="ar-SA" sz="2800" b="1" dirty="0" smtClean="0">
                <a:solidFill>
                  <a:srgbClr val="FFFFFF"/>
                </a:solidFill>
              </a:rPr>
              <a:t>وتختلف </a:t>
            </a:r>
            <a:r>
              <a:rPr lang="ar-SA" sz="2800" b="1" dirty="0">
                <a:solidFill>
                  <a:srgbClr val="FFFFFF"/>
                </a:solidFill>
              </a:rPr>
              <a:t>مساحة الاصابة باختلاف شدة </a:t>
            </a:r>
            <a:r>
              <a:rPr lang="ar-SA" sz="2800" b="1" dirty="0" smtClean="0">
                <a:solidFill>
                  <a:srgbClr val="FFFFFF"/>
                </a:solidFill>
              </a:rPr>
              <a:t>الاصابة</a:t>
            </a:r>
            <a:r>
              <a:rPr lang="ar-IQ" sz="2800" b="1" dirty="0" smtClean="0">
                <a:solidFill>
                  <a:srgbClr val="FFFFFF"/>
                </a:solidFill>
              </a:rPr>
              <a:t> </a:t>
            </a:r>
            <a:r>
              <a:rPr lang="ar-SA" sz="2800" b="1" dirty="0" smtClean="0">
                <a:solidFill>
                  <a:srgbClr val="FFFFFF"/>
                </a:solidFill>
              </a:rPr>
              <a:t>يقابلها </a:t>
            </a:r>
            <a:r>
              <a:rPr lang="ar-SA" sz="2800" b="1" dirty="0">
                <a:solidFill>
                  <a:srgbClr val="FFFFFF"/>
                </a:solidFill>
              </a:rPr>
              <a:t>علي السطح السفلي </a:t>
            </a:r>
            <a:r>
              <a:rPr lang="ar-SA" sz="2800" b="1" dirty="0" err="1">
                <a:solidFill>
                  <a:srgbClr val="FFFFFF"/>
                </a:solidFill>
              </a:rPr>
              <a:t>نموات</a:t>
            </a:r>
            <a:r>
              <a:rPr lang="ar-SA" sz="2800" b="1" dirty="0">
                <a:solidFill>
                  <a:srgbClr val="FFFFFF"/>
                </a:solidFill>
              </a:rPr>
              <a:t> </a:t>
            </a:r>
            <a:r>
              <a:rPr lang="ar-SA" sz="2800" b="1" dirty="0" err="1">
                <a:solidFill>
                  <a:srgbClr val="FFFFFF"/>
                </a:solidFill>
              </a:rPr>
              <a:t>زغبية</a:t>
            </a:r>
            <a:r>
              <a:rPr lang="ar-SA" sz="2800" b="1" dirty="0">
                <a:solidFill>
                  <a:srgbClr val="FFFFFF"/>
                </a:solidFill>
              </a:rPr>
              <a:t> بيضاء او رمادية </a:t>
            </a:r>
            <a:r>
              <a:rPr lang="ar-SA" sz="2800" b="1" dirty="0" smtClean="0">
                <a:solidFill>
                  <a:srgbClr val="FFFFFF"/>
                </a:solidFill>
              </a:rPr>
              <a:t>اللون</a:t>
            </a:r>
            <a:r>
              <a:rPr lang="ar-IQ" sz="2800" b="1" dirty="0" smtClean="0">
                <a:solidFill>
                  <a:srgbClr val="FFFFFF"/>
                </a:solidFill>
              </a:rPr>
              <a:t> </a:t>
            </a:r>
            <a:r>
              <a:rPr lang="ar-SA" sz="2800" b="1" dirty="0" smtClean="0">
                <a:solidFill>
                  <a:srgbClr val="FFFFFF"/>
                </a:solidFill>
              </a:rPr>
              <a:t>وهي </a:t>
            </a:r>
            <a:r>
              <a:rPr lang="ar-SA" sz="2800" b="1" dirty="0">
                <a:solidFill>
                  <a:srgbClr val="FFFFFF"/>
                </a:solidFill>
              </a:rPr>
              <a:t>عبارة عن حوامل الاكياس </a:t>
            </a:r>
            <a:r>
              <a:rPr lang="ar-SA" sz="2800" b="1" dirty="0" err="1">
                <a:solidFill>
                  <a:srgbClr val="FFFFFF"/>
                </a:solidFill>
              </a:rPr>
              <a:t>الاسبورانجية</a:t>
            </a:r>
            <a:r>
              <a:rPr lang="ar-SA" sz="2800" b="1" dirty="0">
                <a:solidFill>
                  <a:srgbClr val="FFFFFF"/>
                </a:solidFill>
              </a:rPr>
              <a:t> التي تخرج من </a:t>
            </a:r>
            <a:r>
              <a:rPr lang="ar-SA" sz="2800" b="1" dirty="0" smtClean="0">
                <a:solidFill>
                  <a:srgbClr val="FFFFFF"/>
                </a:solidFill>
              </a:rPr>
              <a:t>الثغور</a:t>
            </a:r>
            <a:r>
              <a:rPr lang="ar-IQ" sz="2800" b="1" dirty="0" smtClean="0">
                <a:solidFill>
                  <a:srgbClr val="FFFFFF"/>
                </a:solidFill>
              </a:rPr>
              <a:t> </a:t>
            </a:r>
            <a:r>
              <a:rPr lang="ar-SA" sz="2800" b="1" dirty="0" smtClean="0">
                <a:solidFill>
                  <a:srgbClr val="FFFFFF"/>
                </a:solidFill>
              </a:rPr>
              <a:t>وسرعان ما تموت </a:t>
            </a:r>
            <a:r>
              <a:rPr lang="ar-SA" sz="2800" b="1" dirty="0">
                <a:solidFill>
                  <a:srgbClr val="FFFFFF"/>
                </a:solidFill>
              </a:rPr>
              <a:t>الانسجة المصابة وتتحول الي اللون </a:t>
            </a:r>
            <a:r>
              <a:rPr lang="ar-SA" sz="2800" b="1" dirty="0" smtClean="0">
                <a:solidFill>
                  <a:srgbClr val="FFFFFF"/>
                </a:solidFill>
              </a:rPr>
              <a:t>البني</a:t>
            </a:r>
            <a:r>
              <a:rPr lang="ar-IQ" sz="2800" b="1" dirty="0" smtClean="0">
                <a:solidFill>
                  <a:srgbClr val="FFFFFF"/>
                </a:solidFill>
              </a:rPr>
              <a:t> </a:t>
            </a:r>
            <a:r>
              <a:rPr lang="ar-SA" sz="2800" b="1" dirty="0" smtClean="0">
                <a:solidFill>
                  <a:srgbClr val="FFFFFF"/>
                </a:solidFill>
              </a:rPr>
              <a:t>وباشتداد </a:t>
            </a:r>
            <a:r>
              <a:rPr lang="ar-SA" sz="2800" b="1" dirty="0">
                <a:solidFill>
                  <a:srgbClr val="FFFFFF"/>
                </a:solidFill>
              </a:rPr>
              <a:t>الاصابة تسقط </a:t>
            </a:r>
            <a:r>
              <a:rPr lang="ar-SA" sz="2800" b="1" dirty="0" smtClean="0">
                <a:solidFill>
                  <a:srgbClr val="FFFFFF"/>
                </a:solidFill>
              </a:rPr>
              <a:t>الاوراق.</a:t>
            </a:r>
            <a:r>
              <a:rPr lang="ar-IQ" sz="2800" b="1" dirty="0" smtClean="0">
                <a:solidFill>
                  <a:srgbClr val="FFFFFF"/>
                </a:solidFill>
              </a:rPr>
              <a:t> </a:t>
            </a:r>
            <a:r>
              <a:rPr lang="ar-SA" sz="2800" b="1" dirty="0" smtClean="0">
                <a:solidFill>
                  <a:srgbClr val="FFFFFF"/>
                </a:solidFill>
              </a:rPr>
              <a:t>قد </a:t>
            </a:r>
            <a:r>
              <a:rPr lang="ar-SA" sz="2800" b="1" dirty="0">
                <a:solidFill>
                  <a:srgbClr val="FFFFFF"/>
                </a:solidFill>
              </a:rPr>
              <a:t>تصاب الثمار في اطوار </a:t>
            </a:r>
            <a:r>
              <a:rPr lang="ar-SA" sz="2800" b="1" dirty="0" smtClean="0">
                <a:solidFill>
                  <a:srgbClr val="FFFFFF"/>
                </a:solidFill>
              </a:rPr>
              <a:t>مختلفة</a:t>
            </a:r>
            <a:r>
              <a:rPr lang="ar-IQ" sz="2800" b="1" dirty="0" smtClean="0">
                <a:solidFill>
                  <a:srgbClr val="FFFFFF"/>
                </a:solidFill>
              </a:rPr>
              <a:t> </a:t>
            </a:r>
            <a:r>
              <a:rPr lang="ar-SA" sz="2800" b="1" dirty="0" smtClean="0">
                <a:solidFill>
                  <a:srgbClr val="FFFFFF"/>
                </a:solidFill>
              </a:rPr>
              <a:t>والثمار </a:t>
            </a:r>
            <a:r>
              <a:rPr lang="ar-SA" sz="2800" b="1" dirty="0">
                <a:solidFill>
                  <a:srgbClr val="FFFFFF"/>
                </a:solidFill>
              </a:rPr>
              <a:t>مكتملة النمو يتغير لونها الي اللون البني الداكن او </a:t>
            </a:r>
            <a:r>
              <a:rPr lang="ar-SA" sz="2800" b="1" dirty="0" smtClean="0">
                <a:solidFill>
                  <a:srgbClr val="FFFFFF"/>
                </a:solidFill>
              </a:rPr>
              <a:t>المحمر</a:t>
            </a:r>
            <a:r>
              <a:rPr lang="ar-IQ" sz="2800" b="1" dirty="0" smtClean="0">
                <a:solidFill>
                  <a:srgbClr val="FFFFFF"/>
                </a:solidFill>
              </a:rPr>
              <a:t> </a:t>
            </a:r>
            <a:r>
              <a:rPr lang="ar-SA" sz="2800" b="1" dirty="0" smtClean="0">
                <a:solidFill>
                  <a:srgbClr val="FFFFFF"/>
                </a:solidFill>
              </a:rPr>
              <a:t>وقد </a:t>
            </a:r>
            <a:r>
              <a:rPr lang="ar-SA" sz="2800" b="1" dirty="0">
                <a:solidFill>
                  <a:srgbClr val="FFFFFF"/>
                </a:solidFill>
              </a:rPr>
              <a:t>يظهر النمو الزغبي علي سطح الثمار</a:t>
            </a:r>
          </a:p>
        </p:txBody>
      </p:sp>
    </p:spTree>
    <p:extLst>
      <p:ext uri="{BB962C8B-B14F-4D97-AF65-F5344CB8AC3E}">
        <p14:creationId xmlns:p14="http://schemas.microsoft.com/office/powerpoint/2010/main" val="35478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934200" cy="56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5657612"/>
            <a:ext cx="9144000" cy="800219"/>
          </a:xfrm>
          <a:prstGeom prst="rect">
            <a:avLst/>
          </a:prstGeom>
        </p:spPr>
        <p:txBody>
          <a:bodyPr wrap="square">
            <a:spAutoFit/>
          </a:bodyPr>
          <a:lstStyle/>
          <a:p>
            <a:endParaRPr lang="ar-IQ" dirty="0"/>
          </a:p>
          <a:p>
            <a:pPr algn="ctr" rtl="1"/>
            <a:r>
              <a:rPr lang="ar-IQ" sz="2800" b="1" dirty="0" smtClean="0">
                <a:solidFill>
                  <a:schemeClr val="bg1"/>
                </a:solidFill>
              </a:rPr>
              <a:t> مسبب البياض </a:t>
            </a:r>
            <a:r>
              <a:rPr lang="ar-IQ" sz="2800" b="1" dirty="0" err="1">
                <a:solidFill>
                  <a:schemeClr val="bg1"/>
                </a:solidFill>
              </a:rPr>
              <a:t>الزغبى</a:t>
            </a:r>
            <a:r>
              <a:rPr lang="ar-IQ" sz="2800" b="1" dirty="0">
                <a:solidFill>
                  <a:schemeClr val="bg1"/>
                </a:solidFill>
              </a:rPr>
              <a:t> في </a:t>
            </a:r>
            <a:r>
              <a:rPr lang="ar-IQ" sz="2800" b="1" dirty="0" smtClean="0">
                <a:solidFill>
                  <a:schemeClr val="bg1"/>
                </a:solidFill>
              </a:rPr>
              <a:t>العنب </a:t>
            </a:r>
            <a:r>
              <a:rPr lang="en-US" sz="2800" b="1" i="1" dirty="0" err="1">
                <a:solidFill>
                  <a:schemeClr val="bg1"/>
                </a:solidFill>
              </a:rPr>
              <a:t>Plasmopara</a:t>
            </a:r>
            <a:r>
              <a:rPr lang="en-US" sz="2800" b="1" i="1" dirty="0">
                <a:solidFill>
                  <a:schemeClr val="bg1"/>
                </a:solidFill>
              </a:rPr>
              <a:t> </a:t>
            </a:r>
            <a:r>
              <a:rPr lang="en-US" sz="2800" b="1" i="1" dirty="0" err="1">
                <a:solidFill>
                  <a:schemeClr val="bg1"/>
                </a:solidFill>
              </a:rPr>
              <a:t>viticola</a:t>
            </a:r>
            <a:r>
              <a:rPr lang="en-US" sz="2800" b="1" i="1" dirty="0">
                <a:solidFill>
                  <a:schemeClr val="bg1"/>
                </a:solidFill>
              </a:rPr>
              <a:t> </a:t>
            </a:r>
          </a:p>
        </p:txBody>
      </p:sp>
    </p:spTree>
    <p:extLst>
      <p:ext uri="{BB962C8B-B14F-4D97-AF65-F5344CB8AC3E}">
        <p14:creationId xmlns:p14="http://schemas.microsoft.com/office/powerpoint/2010/main" val="389307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d/d6/Plasmopara_viticola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4835912" cy="512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http://images.google.com.sa/url?q=http://botany.upol.cz/atlasy/system/images/oomycota/6d--plasmopara-viticola.jpg&amp;usg=AFQjCNG59HY8Gp5t3i5BkrfxP3gKHVBd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512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35312" y="5097252"/>
            <a:ext cx="9179312" cy="954107"/>
          </a:xfrm>
          <a:prstGeom prst="rect">
            <a:avLst/>
          </a:prstGeom>
        </p:spPr>
        <p:txBody>
          <a:bodyPr wrap="square">
            <a:spAutoFit/>
          </a:bodyPr>
          <a:lstStyle/>
          <a:p>
            <a:pPr algn="ctr" rtl="1"/>
            <a:r>
              <a:rPr lang="ar-IQ" sz="2800" b="1" dirty="0" smtClean="0">
                <a:solidFill>
                  <a:schemeClr val="bg1"/>
                </a:solidFill>
              </a:rPr>
              <a:t>اعراض الاصابة بمرض البياض الزغبي على العنب على الوجهين العلوي والسفلي للورقة والمتسبب عن الفطر</a:t>
            </a:r>
            <a:r>
              <a:rPr lang="ar-IQ" sz="2800" b="1" dirty="0">
                <a:solidFill>
                  <a:schemeClr val="bg1"/>
                </a:solidFill>
              </a:rPr>
              <a:t> </a:t>
            </a:r>
            <a:r>
              <a:rPr lang="ar-IQ" sz="2800" b="1" dirty="0" smtClean="0">
                <a:solidFill>
                  <a:schemeClr val="bg1"/>
                </a:solidFill>
              </a:rPr>
              <a:t> </a:t>
            </a:r>
            <a:r>
              <a:rPr lang="en-US" sz="2800" b="1" i="1" dirty="0" err="1" smtClean="0">
                <a:solidFill>
                  <a:schemeClr val="bg1"/>
                </a:solidFill>
              </a:rPr>
              <a:t>Plasmopara</a:t>
            </a:r>
            <a:r>
              <a:rPr lang="en-US" sz="2800" b="1" i="1" dirty="0" smtClean="0">
                <a:solidFill>
                  <a:schemeClr val="bg1"/>
                </a:solidFill>
              </a:rPr>
              <a:t> </a:t>
            </a:r>
            <a:r>
              <a:rPr lang="en-US" sz="2800" b="1" i="1" dirty="0" err="1" smtClean="0">
                <a:solidFill>
                  <a:schemeClr val="bg1"/>
                </a:solidFill>
              </a:rPr>
              <a:t>viticola</a:t>
            </a:r>
            <a:r>
              <a:rPr lang="en-US" sz="2800" b="1" i="1" dirty="0" smtClean="0">
                <a:solidFill>
                  <a:schemeClr val="bg1"/>
                </a:solidFill>
              </a:rPr>
              <a:t> </a:t>
            </a:r>
            <a:r>
              <a:rPr lang="ar-IQ" sz="2800" b="1" i="1" dirty="0" smtClean="0">
                <a:solidFill>
                  <a:schemeClr val="bg1"/>
                </a:solidFill>
              </a:rPr>
              <a:t> </a:t>
            </a:r>
            <a:endParaRPr lang="en-US" sz="2800" b="1" i="1" dirty="0">
              <a:solidFill>
                <a:schemeClr val="bg1"/>
              </a:solidFill>
            </a:endParaRPr>
          </a:p>
        </p:txBody>
      </p:sp>
    </p:spTree>
    <p:extLst>
      <p:ext uri="{BB962C8B-B14F-4D97-AF65-F5344CB8AC3E}">
        <p14:creationId xmlns:p14="http://schemas.microsoft.com/office/powerpoint/2010/main" val="222126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مربع نص 2"/>
          <p:cNvSpPr txBox="1">
            <a:spLocks noChangeArrowheads="1"/>
          </p:cNvSpPr>
          <p:nvPr/>
        </p:nvSpPr>
        <p:spPr bwMode="auto">
          <a:xfrm>
            <a:off x="0" y="1524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r" rtl="1" eaLnBrk="1" fontAlgn="base" hangingPunct="1">
              <a:spcBef>
                <a:spcPct val="0"/>
              </a:spcBef>
              <a:spcAft>
                <a:spcPct val="0"/>
              </a:spcAft>
            </a:pPr>
            <a:r>
              <a:rPr lang="ar-IQ" sz="2800" b="1" dirty="0" smtClean="0">
                <a:solidFill>
                  <a:srgbClr val="FFFF00"/>
                </a:solidFill>
              </a:rPr>
              <a:t>2. </a:t>
            </a:r>
            <a:r>
              <a:rPr lang="ar-SA" sz="2800" b="1" dirty="0" smtClean="0">
                <a:solidFill>
                  <a:srgbClr val="FFFF00"/>
                </a:solidFill>
              </a:rPr>
              <a:t>البياض </a:t>
            </a:r>
            <a:r>
              <a:rPr lang="ar-SA" sz="2800" b="1" dirty="0" err="1">
                <a:solidFill>
                  <a:srgbClr val="FFFF00"/>
                </a:solidFill>
              </a:rPr>
              <a:t>الزغبى</a:t>
            </a:r>
            <a:r>
              <a:rPr lang="ar-SA" sz="2800" b="1" dirty="0">
                <a:solidFill>
                  <a:srgbClr val="FFFF00"/>
                </a:solidFill>
              </a:rPr>
              <a:t> </a:t>
            </a:r>
            <a:r>
              <a:rPr lang="ar-SA" sz="2800" b="1" dirty="0" err="1">
                <a:solidFill>
                  <a:srgbClr val="FFFF00"/>
                </a:solidFill>
              </a:rPr>
              <a:t>فى</a:t>
            </a:r>
            <a:r>
              <a:rPr lang="ar-SA" sz="2800" b="1" dirty="0">
                <a:solidFill>
                  <a:srgbClr val="FFFF00"/>
                </a:solidFill>
              </a:rPr>
              <a:t> الخس </a:t>
            </a:r>
            <a:r>
              <a:rPr lang="en-US" sz="2800" b="1" i="1" dirty="0" err="1">
                <a:solidFill>
                  <a:srgbClr val="FFFF00"/>
                </a:solidFill>
              </a:rPr>
              <a:t>Bremia</a:t>
            </a:r>
            <a:r>
              <a:rPr lang="en-US" sz="2800" b="1" i="1" dirty="0">
                <a:solidFill>
                  <a:srgbClr val="FFFF00"/>
                </a:solidFill>
              </a:rPr>
              <a:t> </a:t>
            </a:r>
            <a:r>
              <a:rPr lang="en-US" sz="2800" b="1" i="1" dirty="0" err="1">
                <a:solidFill>
                  <a:srgbClr val="FFFF00"/>
                </a:solidFill>
              </a:rPr>
              <a:t>lactucae</a:t>
            </a:r>
            <a:r>
              <a:rPr lang="en-US" sz="2800" b="1" i="1" dirty="0">
                <a:solidFill>
                  <a:srgbClr val="FFFF00"/>
                </a:solidFill>
              </a:rPr>
              <a:t>             </a:t>
            </a:r>
            <a:r>
              <a:rPr lang="en-US" sz="2800" b="1" i="1" dirty="0" smtClean="0">
                <a:solidFill>
                  <a:srgbClr val="FFFF00"/>
                </a:solidFill>
              </a:rPr>
              <a:t>                 </a:t>
            </a:r>
            <a:endParaRPr lang="ar-SA" sz="2800" b="1" i="1" dirty="0">
              <a:solidFill>
                <a:srgbClr val="FFFF00"/>
              </a:solidFill>
            </a:endParaRPr>
          </a:p>
        </p:txBody>
      </p:sp>
      <p:sp>
        <p:nvSpPr>
          <p:cNvPr id="16387" name="مربع نص 3"/>
          <p:cNvSpPr txBox="1">
            <a:spLocks noChangeArrowheads="1"/>
          </p:cNvSpPr>
          <p:nvPr/>
        </p:nvSpPr>
        <p:spPr bwMode="auto">
          <a:xfrm>
            <a:off x="0" y="12954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just" rtl="1" eaLnBrk="1" fontAlgn="base" hangingPunct="1">
              <a:spcBef>
                <a:spcPct val="0"/>
              </a:spcBef>
              <a:spcAft>
                <a:spcPct val="0"/>
              </a:spcAft>
            </a:pPr>
            <a:r>
              <a:rPr lang="ar-SA" sz="3200" dirty="0">
                <a:solidFill>
                  <a:srgbClr val="FFFFFF"/>
                </a:solidFill>
              </a:rPr>
              <a:t>يمتاز هذا المسبب أن </a:t>
            </a:r>
            <a:r>
              <a:rPr lang="ar-IQ" sz="3200" dirty="0">
                <a:solidFill>
                  <a:srgbClr val="FFFFFF"/>
                </a:solidFill>
              </a:rPr>
              <a:t>الحوامل </a:t>
            </a:r>
            <a:r>
              <a:rPr lang="ar-IQ" sz="3200" dirty="0" err="1">
                <a:solidFill>
                  <a:srgbClr val="FFFFFF"/>
                </a:solidFill>
              </a:rPr>
              <a:t>السبورانجية</a:t>
            </a:r>
            <a:r>
              <a:rPr lang="ar-IQ" sz="3200" dirty="0">
                <a:solidFill>
                  <a:srgbClr val="FFFFFF"/>
                </a:solidFill>
              </a:rPr>
              <a:t> </a:t>
            </a:r>
            <a:r>
              <a:rPr lang="ar-SA" sz="3200" dirty="0">
                <a:solidFill>
                  <a:srgbClr val="FFFFFF"/>
                </a:solidFill>
              </a:rPr>
              <a:t>متفرعة تفرعا ثنائيا وتنتهي </a:t>
            </a:r>
            <a:r>
              <a:rPr lang="ar-IQ" sz="3200" dirty="0">
                <a:solidFill>
                  <a:srgbClr val="FFFFFF"/>
                </a:solidFill>
              </a:rPr>
              <a:t>ب</a:t>
            </a:r>
            <a:r>
              <a:rPr lang="ar-SA" sz="3200" dirty="0">
                <a:solidFill>
                  <a:srgbClr val="FFFFFF"/>
                </a:solidFill>
              </a:rPr>
              <a:t>نهاية طبقية </a:t>
            </a:r>
            <a:r>
              <a:rPr lang="ar-IQ" sz="3200" dirty="0">
                <a:solidFill>
                  <a:srgbClr val="FFFFFF"/>
                </a:solidFill>
              </a:rPr>
              <a:t>أو كفيه </a:t>
            </a:r>
            <a:r>
              <a:rPr lang="ar-SA" sz="3200" dirty="0">
                <a:solidFill>
                  <a:srgbClr val="FFFFFF"/>
                </a:solidFill>
              </a:rPr>
              <a:t>تحمل زوائد أو </a:t>
            </a:r>
            <a:r>
              <a:rPr lang="ar-SA" sz="3200" dirty="0" err="1">
                <a:solidFill>
                  <a:srgbClr val="FFFFFF"/>
                </a:solidFill>
              </a:rPr>
              <a:t>ذني</a:t>
            </a:r>
            <a:r>
              <a:rPr lang="ar-IQ" sz="3200" dirty="0">
                <a:solidFill>
                  <a:srgbClr val="FFFFFF"/>
                </a:solidFill>
              </a:rPr>
              <a:t>ب</a:t>
            </a:r>
            <a:r>
              <a:rPr lang="ar-SA" sz="3200" dirty="0">
                <a:solidFill>
                  <a:srgbClr val="FFFFFF"/>
                </a:solidFill>
              </a:rPr>
              <a:t>ات </a:t>
            </a:r>
            <a:r>
              <a:rPr lang="en-US" sz="3200" dirty="0" err="1">
                <a:solidFill>
                  <a:srgbClr val="FFFFFF"/>
                </a:solidFill>
              </a:rPr>
              <a:t>Stregmata</a:t>
            </a:r>
            <a:r>
              <a:rPr lang="en-US" sz="3200" dirty="0">
                <a:solidFill>
                  <a:srgbClr val="FFFFFF"/>
                </a:solidFill>
              </a:rPr>
              <a:t> </a:t>
            </a:r>
            <a:r>
              <a:rPr lang="ar-SA" sz="3200" dirty="0">
                <a:solidFill>
                  <a:srgbClr val="FFFFFF"/>
                </a:solidFill>
              </a:rPr>
              <a:t> وعليها توجد </a:t>
            </a:r>
            <a:r>
              <a:rPr lang="ar-IQ" sz="3200" dirty="0">
                <a:solidFill>
                  <a:srgbClr val="FFFFFF"/>
                </a:solidFill>
              </a:rPr>
              <a:t>الحوافظ البوغية</a:t>
            </a:r>
            <a:r>
              <a:rPr lang="ar-SA" sz="3200" dirty="0" smtClean="0">
                <a:solidFill>
                  <a:srgbClr val="FFFFFF"/>
                </a:solidFill>
              </a:rPr>
              <a:t>.</a:t>
            </a:r>
            <a:r>
              <a:rPr lang="ar-IQ" sz="3200" dirty="0" smtClean="0">
                <a:solidFill>
                  <a:srgbClr val="FFFFFF"/>
                </a:solidFill>
              </a:rPr>
              <a:t>الاعراض بشكل بقع </a:t>
            </a:r>
            <a:r>
              <a:rPr lang="ar-IQ" sz="3200" dirty="0">
                <a:solidFill>
                  <a:srgbClr val="FFFFFF"/>
                </a:solidFill>
              </a:rPr>
              <a:t>شاحبة مصفرة </a:t>
            </a:r>
            <a:r>
              <a:rPr lang="ar-IQ" sz="3200" dirty="0" smtClean="0">
                <a:solidFill>
                  <a:srgbClr val="FFFFFF"/>
                </a:solidFill>
              </a:rPr>
              <a:t>على </a:t>
            </a:r>
            <a:r>
              <a:rPr lang="ar-IQ" sz="3200" dirty="0">
                <a:solidFill>
                  <a:srgbClr val="FFFFFF"/>
                </a:solidFill>
              </a:rPr>
              <a:t>السطح العلوي يقابلها من السطح السفلي ظهور نمو زغبي أبيض </a:t>
            </a:r>
            <a:r>
              <a:rPr lang="ar-IQ" sz="3200" dirty="0" smtClean="0">
                <a:solidFill>
                  <a:srgbClr val="FFFFFF"/>
                </a:solidFill>
              </a:rPr>
              <a:t>اللون. غالباً </a:t>
            </a:r>
            <a:r>
              <a:rPr lang="ar-IQ" sz="3200" dirty="0">
                <a:solidFill>
                  <a:srgbClr val="FFFFFF"/>
                </a:solidFill>
              </a:rPr>
              <a:t>ما تكون المساحات المصابة محددة بأضلاع الورقة و لكن يختلف ذلك من صنف </a:t>
            </a:r>
            <a:r>
              <a:rPr lang="ar-IQ" sz="3200" dirty="0" smtClean="0">
                <a:solidFill>
                  <a:srgbClr val="FFFFFF"/>
                </a:solidFill>
              </a:rPr>
              <a:t>لآخر.</a:t>
            </a:r>
            <a:endParaRPr lang="ar-SA" sz="3200" dirty="0">
              <a:solidFill>
                <a:srgbClr val="FFFFFF"/>
              </a:solidFill>
            </a:endParaRPr>
          </a:p>
        </p:txBody>
      </p:sp>
    </p:spTree>
    <p:extLst>
      <p:ext uri="{BB962C8B-B14F-4D97-AF65-F5344CB8AC3E}">
        <p14:creationId xmlns:p14="http://schemas.microsoft.com/office/powerpoint/2010/main" val="2849574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361</TotalTime>
  <Words>1173</Words>
  <Application>Microsoft Office PowerPoint</Application>
  <PresentationFormat>عرض على الشاشة (3:4)‏</PresentationFormat>
  <Paragraphs>86</Paragraphs>
  <Slides>37</Slides>
  <Notes>0</Notes>
  <HiddenSlides>0</HiddenSlides>
  <MMClips>0</MMClips>
  <ScaleCrop>false</ScaleCrop>
  <HeadingPairs>
    <vt:vector size="4" baseType="variant">
      <vt:variant>
        <vt:lpstr>نسق</vt:lpstr>
      </vt:variant>
      <vt:variant>
        <vt:i4>2</vt:i4>
      </vt:variant>
      <vt:variant>
        <vt:lpstr>عناوين الشرائح</vt:lpstr>
      </vt:variant>
      <vt:variant>
        <vt:i4>37</vt:i4>
      </vt:variant>
    </vt:vector>
  </HeadingPairs>
  <TitlesOfParts>
    <vt:vector size="39" baseType="lpstr">
      <vt:lpstr>نسق Office</vt:lpstr>
      <vt:lpstr>Default Design</vt:lpstr>
      <vt:lpstr>عرض تقديمي في PowerPoint</vt:lpstr>
      <vt:lpstr>أهم أمراض النبات المتسببة عن الفطريات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الأمراض المتسببة عن الفطريات اللاقحية  Zygomycetes </vt:lpstr>
      <vt:lpstr>عرض تقديمي في PowerPoint</vt:lpstr>
      <vt:lpstr>عرض تقديمي في PowerPoint</vt:lpstr>
      <vt:lpstr>عرض تقديمي في PowerPoint</vt:lpstr>
      <vt:lpstr>عرض تقديمي في PowerPoint</vt:lpstr>
      <vt:lpstr>عرض تقديمي في PowerPoint</vt:lpstr>
      <vt:lpstr>مرض عفن ثمار القرعيات : Choanephora cucurbitarum        </vt:lpstr>
      <vt:lpstr>الفطريات الكيسية Ascomycota  </vt:lpstr>
      <vt:lpstr>المميزات العامة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أهم أمراض النبات الفطرية</dc:title>
  <dc:creator>DR.Ahmed Saker 2O11</dc:creator>
  <cp:lastModifiedBy>DR.Ahmed Saker 2O11</cp:lastModifiedBy>
  <cp:revision>34</cp:revision>
  <dcterms:created xsi:type="dcterms:W3CDTF">2020-06-07T15:32:17Z</dcterms:created>
  <dcterms:modified xsi:type="dcterms:W3CDTF">2021-06-02T07:10:55Z</dcterms:modified>
</cp:coreProperties>
</file>